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303" r:id="rId3"/>
    <p:sldId id="364" r:id="rId4"/>
    <p:sldId id="365" r:id="rId5"/>
    <p:sldId id="366" r:id="rId6"/>
    <p:sldId id="367" r:id="rId7"/>
    <p:sldId id="368" r:id="rId8"/>
    <p:sldId id="374" r:id="rId9"/>
    <p:sldId id="375" r:id="rId10"/>
    <p:sldId id="378" r:id="rId11"/>
    <p:sldId id="372" r:id="rId12"/>
    <p:sldId id="376" r:id="rId13"/>
    <p:sldId id="377" r:id="rId14"/>
    <p:sldId id="304" r:id="rId15"/>
    <p:sldId id="305" r:id="rId16"/>
    <p:sldId id="306" r:id="rId17"/>
    <p:sldId id="307" r:id="rId18"/>
    <p:sldId id="308" r:id="rId19"/>
    <p:sldId id="309" r:id="rId20"/>
    <p:sldId id="380" r:id="rId21"/>
    <p:sldId id="311" r:id="rId22"/>
    <p:sldId id="381" r:id="rId23"/>
    <p:sldId id="382" r:id="rId24"/>
    <p:sldId id="314" r:id="rId25"/>
    <p:sldId id="324" r:id="rId26"/>
    <p:sldId id="326" r:id="rId27"/>
    <p:sldId id="329" r:id="rId28"/>
    <p:sldId id="384" r:id="rId29"/>
    <p:sldId id="332" r:id="rId30"/>
    <p:sldId id="333" r:id="rId31"/>
    <p:sldId id="334" r:id="rId32"/>
    <p:sldId id="335" r:id="rId33"/>
    <p:sldId id="336" r:id="rId34"/>
    <p:sldId id="337" r:id="rId35"/>
    <p:sldId id="385" r:id="rId36"/>
    <p:sldId id="386" r:id="rId37"/>
    <p:sldId id="388" r:id="rId38"/>
    <p:sldId id="389" r:id="rId39"/>
    <p:sldId id="338" r:id="rId40"/>
    <p:sldId id="339" r:id="rId41"/>
    <p:sldId id="340" r:id="rId42"/>
    <p:sldId id="341" r:id="rId43"/>
    <p:sldId id="342" r:id="rId44"/>
    <p:sldId id="343" r:id="rId45"/>
    <p:sldId id="344" r:id="rId46"/>
    <p:sldId id="345" r:id="rId47"/>
    <p:sldId id="346" r:id="rId48"/>
    <p:sldId id="390" r:id="rId49"/>
    <p:sldId id="391" r:id="rId50"/>
    <p:sldId id="392" r:id="rId51"/>
    <p:sldId id="394" r:id="rId52"/>
    <p:sldId id="395" r:id="rId53"/>
    <p:sldId id="396" r:id="rId54"/>
    <p:sldId id="397" r:id="rId55"/>
    <p:sldId id="398" r:id="rId56"/>
    <p:sldId id="399" r:id="rId57"/>
    <p:sldId id="400" r:id="rId58"/>
    <p:sldId id="401" r:id="rId59"/>
    <p:sldId id="402" r:id="rId60"/>
    <p:sldId id="403" r:id="rId61"/>
    <p:sldId id="404" r:id="rId62"/>
    <p:sldId id="347"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405" r:id="rId77"/>
    <p:sldId id="407" r:id="rId78"/>
    <p:sldId id="406" r:id="rId79"/>
    <p:sldId id="408" r:id="rId80"/>
    <p:sldId id="409" r:id="rId81"/>
    <p:sldId id="410" r:id="rId82"/>
    <p:sldId id="411" r:id="rId83"/>
    <p:sldId id="412" r:id="rId84"/>
    <p:sldId id="413" r:id="rId85"/>
    <p:sldId id="414" r:id="rId86"/>
    <p:sldId id="415" r:id="rId87"/>
    <p:sldId id="416" r:id="rId88"/>
    <p:sldId id="417" r:id="rId89"/>
    <p:sldId id="418" r:id="rId90"/>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28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40175" y="0"/>
            <a:ext cx="3013075" cy="466725"/>
          </a:xfrm>
          <a:prstGeom prst="rect">
            <a:avLst/>
          </a:prstGeom>
        </p:spPr>
        <p:txBody>
          <a:bodyPr vert="horz" lIns="92930" tIns="46465" rIns="92930" bIns="46465" rtlCol="0"/>
          <a:lstStyle>
            <a:lvl1pPr algn="r" eaLnBrk="1" hangingPunct="1">
              <a:defRPr sz="1200"/>
            </a:lvl1pPr>
          </a:lstStyle>
          <a:p>
            <a:pPr>
              <a:defRPr/>
            </a:pPr>
            <a:fld id="{953FC721-6B7A-44F4-99D0-E203EF3B0D1D}" type="datetimeFigureOut">
              <a:rPr lang="en-US"/>
              <a:pPr>
                <a:defRPr/>
              </a:pPr>
              <a:t>7/19/2016</a:t>
            </a:fld>
            <a:endParaRPr lang="en-US"/>
          </a:p>
        </p:txBody>
      </p:sp>
      <p:sp>
        <p:nvSpPr>
          <p:cNvPr id="4" name="Footer Placeholder 3"/>
          <p:cNvSpPr>
            <a:spLocks noGrp="1"/>
          </p:cNvSpPr>
          <p:nvPr>
            <p:ph type="ftr" sz="quarter" idx="2"/>
          </p:nvPr>
        </p:nvSpPr>
        <p:spPr>
          <a:xfrm>
            <a:off x="0" y="8842375"/>
            <a:ext cx="3013075" cy="466725"/>
          </a:xfrm>
          <a:prstGeom prst="rect">
            <a:avLst/>
          </a:prstGeom>
        </p:spPr>
        <p:txBody>
          <a:bodyPr vert="horz" lIns="92930" tIns="46465" rIns="92930" bIns="46465"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940175" y="8842375"/>
            <a:ext cx="3013075" cy="466725"/>
          </a:xfrm>
          <a:prstGeom prst="rect">
            <a:avLst/>
          </a:prstGeom>
        </p:spPr>
        <p:txBody>
          <a:bodyPr vert="horz" lIns="92930" tIns="46465" rIns="92930" bIns="46465" rtlCol="0" anchor="b"/>
          <a:lstStyle>
            <a:lvl1pPr algn="r" eaLnBrk="1" hangingPunct="1">
              <a:defRPr sz="1200"/>
            </a:lvl1pPr>
          </a:lstStyle>
          <a:p>
            <a:pPr>
              <a:defRPr/>
            </a:pPr>
            <a:fld id="{56484777-25CC-4F19-BECD-23177636BD37}" type="slidenum">
              <a:rPr lang="en-US"/>
              <a:pPr>
                <a:defRPr/>
              </a:pPr>
              <a:t>‹#›</a:t>
            </a:fld>
            <a:endParaRPr lang="en-US"/>
          </a:p>
        </p:txBody>
      </p:sp>
    </p:spTree>
    <p:extLst>
      <p:ext uri="{BB962C8B-B14F-4D97-AF65-F5344CB8AC3E}">
        <p14:creationId xmlns:p14="http://schemas.microsoft.com/office/powerpoint/2010/main" val="199730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5138"/>
          </a:xfrm>
          <a:prstGeom prst="rect">
            <a:avLst/>
          </a:prstGeom>
        </p:spPr>
        <p:txBody>
          <a:bodyPr vert="horz" lIns="92930" tIns="46465" rIns="92930" bIns="46465"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940175" y="0"/>
            <a:ext cx="3013075" cy="465138"/>
          </a:xfrm>
          <a:prstGeom prst="rect">
            <a:avLst/>
          </a:prstGeom>
        </p:spPr>
        <p:txBody>
          <a:bodyPr vert="horz" lIns="92930" tIns="46465" rIns="92930" bIns="46465" rtlCol="0"/>
          <a:lstStyle>
            <a:lvl1pPr algn="r" eaLnBrk="1" hangingPunct="1">
              <a:defRPr sz="1200">
                <a:latin typeface="Arial" charset="0"/>
              </a:defRPr>
            </a:lvl1pPr>
          </a:lstStyle>
          <a:p>
            <a:pPr>
              <a:defRPr/>
            </a:pPr>
            <a:fld id="{E293AD1B-28A3-448F-A2CA-7583F7A0A44F}" type="datetimeFigureOut">
              <a:rPr lang="en-US"/>
              <a:pPr>
                <a:defRPr/>
              </a:pPr>
              <a:t>7/19/2016</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smtClean="0"/>
          </a:p>
        </p:txBody>
      </p:sp>
      <p:sp>
        <p:nvSpPr>
          <p:cNvPr id="5" name="Notes Placeholder 4"/>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946135B7-BC5A-4FC6-A693-19F39FB33A9D}" type="slidenum">
              <a:rPr lang="en-US" altLang="en-US"/>
              <a:pPr>
                <a:defRPr/>
              </a:pPr>
              <a:t>‹#›</a:t>
            </a:fld>
            <a:endParaRPr lang="en-US" altLang="en-US"/>
          </a:p>
        </p:txBody>
      </p:sp>
    </p:spTree>
    <p:extLst>
      <p:ext uri="{BB962C8B-B14F-4D97-AF65-F5344CB8AC3E}">
        <p14:creationId xmlns:p14="http://schemas.microsoft.com/office/powerpoint/2010/main" val="4219360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C60EB2-9D39-4C10-94FA-2673A3A2F41A}"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144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63473F-9B0B-4C02-B7DF-D897D2580F79}" type="slidenum">
              <a:rPr lang="en-US" altLang="en-US"/>
              <a:pPr eaLnBrk="1" hangingPunct="1"/>
              <a:t>14</a:t>
            </a:fld>
            <a:endParaRPr lang="en-US" altLang="en-US"/>
          </a:p>
        </p:txBody>
      </p:sp>
    </p:spTree>
    <p:extLst>
      <p:ext uri="{BB962C8B-B14F-4D97-AF65-F5344CB8AC3E}">
        <p14:creationId xmlns:p14="http://schemas.microsoft.com/office/powerpoint/2010/main" val="261497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A2768F-B3E5-4C94-B8DF-42B097BBC05C}" type="slidenum">
              <a:rPr lang="en-US" altLang="en-US"/>
              <a:pPr eaLnBrk="1" hangingPunct="1"/>
              <a:t>15</a:t>
            </a:fld>
            <a:endParaRPr lang="en-US" altLang="en-US"/>
          </a:p>
        </p:txBody>
      </p:sp>
    </p:spTree>
    <p:extLst>
      <p:ext uri="{BB962C8B-B14F-4D97-AF65-F5344CB8AC3E}">
        <p14:creationId xmlns:p14="http://schemas.microsoft.com/office/powerpoint/2010/main" val="113816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B43E03-9911-4242-86C6-EFBE5BE37421}" type="slidenum">
              <a:rPr lang="en-US" altLang="en-US"/>
              <a:pPr eaLnBrk="1" hangingPunct="1"/>
              <a:t>16</a:t>
            </a:fld>
            <a:endParaRPr lang="en-US" altLang="en-US"/>
          </a:p>
        </p:txBody>
      </p:sp>
    </p:spTree>
    <p:extLst>
      <p:ext uri="{BB962C8B-B14F-4D97-AF65-F5344CB8AC3E}">
        <p14:creationId xmlns:p14="http://schemas.microsoft.com/office/powerpoint/2010/main" val="33140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1D680A-8FEB-448E-887B-231B989297A2}" type="slidenum">
              <a:rPr lang="en-US" altLang="en-US"/>
              <a:pPr eaLnBrk="1" hangingPunct="1"/>
              <a:t>17</a:t>
            </a:fld>
            <a:endParaRPr lang="en-US" altLang="en-US"/>
          </a:p>
        </p:txBody>
      </p:sp>
    </p:spTree>
    <p:extLst>
      <p:ext uri="{BB962C8B-B14F-4D97-AF65-F5344CB8AC3E}">
        <p14:creationId xmlns:p14="http://schemas.microsoft.com/office/powerpoint/2010/main" val="4141381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78868F-178E-4760-A008-804E05EBEB29}" type="slidenum">
              <a:rPr lang="en-US" altLang="en-US"/>
              <a:pPr eaLnBrk="1" hangingPunct="1"/>
              <a:t>18</a:t>
            </a:fld>
            <a:endParaRPr lang="en-US" altLang="en-US"/>
          </a:p>
        </p:txBody>
      </p:sp>
    </p:spTree>
    <p:extLst>
      <p:ext uri="{BB962C8B-B14F-4D97-AF65-F5344CB8AC3E}">
        <p14:creationId xmlns:p14="http://schemas.microsoft.com/office/powerpoint/2010/main" val="42005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476120-370E-46C0-BED3-19EE3F0B8FA3}" type="slidenum">
              <a:rPr lang="en-US" altLang="en-US"/>
              <a:pPr eaLnBrk="1" hangingPunct="1"/>
              <a:t>19</a:t>
            </a:fld>
            <a:endParaRPr lang="en-US" altLang="en-US"/>
          </a:p>
        </p:txBody>
      </p:sp>
    </p:spTree>
    <p:extLst>
      <p:ext uri="{BB962C8B-B14F-4D97-AF65-F5344CB8AC3E}">
        <p14:creationId xmlns:p14="http://schemas.microsoft.com/office/powerpoint/2010/main" val="4262177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476120-370E-46C0-BED3-19EE3F0B8FA3}" type="slidenum">
              <a:rPr lang="en-US" altLang="en-US"/>
              <a:pPr eaLnBrk="1" hangingPunct="1"/>
              <a:t>20</a:t>
            </a:fld>
            <a:endParaRPr lang="en-US" altLang="en-US"/>
          </a:p>
        </p:txBody>
      </p:sp>
    </p:spTree>
    <p:extLst>
      <p:ext uri="{BB962C8B-B14F-4D97-AF65-F5344CB8AC3E}">
        <p14:creationId xmlns:p14="http://schemas.microsoft.com/office/powerpoint/2010/main" val="973020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D5A28D-4B4E-4558-832C-AB0BE470BC0C}" type="slidenum">
              <a:rPr lang="en-US" altLang="en-US"/>
              <a:pPr eaLnBrk="1" hangingPunct="1"/>
              <a:t>21</a:t>
            </a:fld>
            <a:endParaRPr lang="en-US" altLang="en-US"/>
          </a:p>
        </p:txBody>
      </p:sp>
    </p:spTree>
    <p:extLst>
      <p:ext uri="{BB962C8B-B14F-4D97-AF65-F5344CB8AC3E}">
        <p14:creationId xmlns:p14="http://schemas.microsoft.com/office/powerpoint/2010/main" val="541083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476120-370E-46C0-BED3-19EE3F0B8FA3}" type="slidenum">
              <a:rPr lang="en-US" altLang="en-US"/>
              <a:pPr eaLnBrk="1" hangingPunct="1"/>
              <a:t>22</a:t>
            </a:fld>
            <a:endParaRPr lang="en-US" altLang="en-US"/>
          </a:p>
        </p:txBody>
      </p:sp>
    </p:spTree>
    <p:extLst>
      <p:ext uri="{BB962C8B-B14F-4D97-AF65-F5344CB8AC3E}">
        <p14:creationId xmlns:p14="http://schemas.microsoft.com/office/powerpoint/2010/main" val="1499164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476120-370E-46C0-BED3-19EE3F0B8FA3}" type="slidenum">
              <a:rPr lang="en-US" altLang="en-US"/>
              <a:pPr eaLnBrk="1" hangingPunct="1"/>
              <a:t>23</a:t>
            </a:fld>
            <a:endParaRPr lang="en-US" altLang="en-US"/>
          </a:p>
        </p:txBody>
      </p:sp>
    </p:spTree>
    <p:extLst>
      <p:ext uri="{BB962C8B-B14F-4D97-AF65-F5344CB8AC3E}">
        <p14:creationId xmlns:p14="http://schemas.microsoft.com/office/powerpoint/2010/main" val="152539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3A656B-E324-4A31-AF36-520E0A815EA1}" type="slidenum">
              <a:rPr lang="en-US" altLang="en-US" smtClean="0">
                <a:latin typeface="Arial" panose="020B0604020202020204" pitchFamily="34" charset="0"/>
              </a:rPr>
              <a:pPr>
                <a:spcBef>
                  <a:spcPct val="0"/>
                </a:spcBef>
              </a:pPr>
              <a:t>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344449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6F84BC-7B1A-431A-8CFF-FF6982D20EF2}" type="slidenum">
              <a:rPr lang="en-US" altLang="en-US"/>
              <a:pPr eaLnBrk="1" hangingPunct="1"/>
              <a:t>24</a:t>
            </a:fld>
            <a:endParaRPr lang="en-US" altLang="en-US"/>
          </a:p>
        </p:txBody>
      </p:sp>
    </p:spTree>
    <p:extLst>
      <p:ext uri="{BB962C8B-B14F-4D97-AF65-F5344CB8AC3E}">
        <p14:creationId xmlns:p14="http://schemas.microsoft.com/office/powerpoint/2010/main" val="132497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2E6051C-86EB-4295-A0D9-6D2FC8A5014C}" type="slidenum">
              <a:rPr lang="en-US" altLang="en-US"/>
              <a:pPr eaLnBrk="1" hangingPunct="1"/>
              <a:t>25</a:t>
            </a:fld>
            <a:endParaRPr lang="en-US" altLang="en-US"/>
          </a:p>
        </p:txBody>
      </p:sp>
    </p:spTree>
    <p:extLst>
      <p:ext uri="{BB962C8B-B14F-4D97-AF65-F5344CB8AC3E}">
        <p14:creationId xmlns:p14="http://schemas.microsoft.com/office/powerpoint/2010/main" val="4154066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3FF81B1-B8D5-42BD-BCAF-6DAB42D7751A}" type="slidenum">
              <a:rPr lang="en-US" altLang="en-US"/>
              <a:pPr eaLnBrk="1" hangingPunct="1"/>
              <a:t>26</a:t>
            </a:fld>
            <a:endParaRPr lang="en-US" altLang="en-US"/>
          </a:p>
        </p:txBody>
      </p:sp>
    </p:spTree>
    <p:extLst>
      <p:ext uri="{BB962C8B-B14F-4D97-AF65-F5344CB8AC3E}">
        <p14:creationId xmlns:p14="http://schemas.microsoft.com/office/powerpoint/2010/main" val="2936997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4B6927-BA31-4F6F-B460-4FBEC0F5CCE3}" type="slidenum">
              <a:rPr lang="en-US" altLang="en-US"/>
              <a:pPr eaLnBrk="1" hangingPunct="1"/>
              <a:t>27</a:t>
            </a:fld>
            <a:endParaRPr lang="en-US" altLang="en-US"/>
          </a:p>
        </p:txBody>
      </p:sp>
    </p:spTree>
    <p:extLst>
      <p:ext uri="{BB962C8B-B14F-4D97-AF65-F5344CB8AC3E}">
        <p14:creationId xmlns:p14="http://schemas.microsoft.com/office/powerpoint/2010/main" val="2656287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6B595E-ADBB-46DC-8371-2D8BDF7FAA15}" type="slidenum">
              <a:rPr lang="en-US" altLang="en-US"/>
              <a:pPr eaLnBrk="1" hangingPunct="1"/>
              <a:t>29</a:t>
            </a:fld>
            <a:endParaRPr lang="en-US" altLang="en-US"/>
          </a:p>
        </p:txBody>
      </p:sp>
    </p:spTree>
    <p:extLst>
      <p:ext uri="{BB962C8B-B14F-4D97-AF65-F5344CB8AC3E}">
        <p14:creationId xmlns:p14="http://schemas.microsoft.com/office/powerpoint/2010/main" val="1820263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641114-5A93-4C91-B546-FE75AE010CA0}" type="slidenum">
              <a:rPr lang="en-US" altLang="en-US"/>
              <a:pPr eaLnBrk="1" hangingPunct="1"/>
              <a:t>30</a:t>
            </a:fld>
            <a:endParaRPr lang="en-US" altLang="en-US"/>
          </a:p>
        </p:txBody>
      </p:sp>
    </p:spTree>
    <p:extLst>
      <p:ext uri="{BB962C8B-B14F-4D97-AF65-F5344CB8AC3E}">
        <p14:creationId xmlns:p14="http://schemas.microsoft.com/office/powerpoint/2010/main" val="620553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A0A34A-F042-4242-8B30-B5608EF6F9C3}" type="slidenum">
              <a:rPr lang="en-US" altLang="en-US"/>
              <a:pPr eaLnBrk="1" hangingPunct="1"/>
              <a:t>31</a:t>
            </a:fld>
            <a:endParaRPr lang="en-US" altLang="en-US"/>
          </a:p>
        </p:txBody>
      </p:sp>
    </p:spTree>
    <p:extLst>
      <p:ext uri="{BB962C8B-B14F-4D97-AF65-F5344CB8AC3E}">
        <p14:creationId xmlns:p14="http://schemas.microsoft.com/office/powerpoint/2010/main" val="3432335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0E058D-5EFB-48CA-A918-EE975F500CED}" type="slidenum">
              <a:rPr lang="en-US" altLang="en-US"/>
              <a:pPr eaLnBrk="1" hangingPunct="1"/>
              <a:t>32</a:t>
            </a:fld>
            <a:endParaRPr lang="en-US" altLang="en-US"/>
          </a:p>
        </p:txBody>
      </p:sp>
    </p:spTree>
    <p:extLst>
      <p:ext uri="{BB962C8B-B14F-4D97-AF65-F5344CB8AC3E}">
        <p14:creationId xmlns:p14="http://schemas.microsoft.com/office/powerpoint/2010/main" val="1223441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D5C2FC7-D953-4CC8-AADA-9B85C706368A}" type="slidenum">
              <a:rPr lang="en-US" altLang="en-US"/>
              <a:pPr eaLnBrk="1" hangingPunct="1"/>
              <a:t>33</a:t>
            </a:fld>
            <a:endParaRPr lang="en-US" altLang="en-US"/>
          </a:p>
        </p:txBody>
      </p:sp>
    </p:spTree>
    <p:extLst>
      <p:ext uri="{BB962C8B-B14F-4D97-AF65-F5344CB8AC3E}">
        <p14:creationId xmlns:p14="http://schemas.microsoft.com/office/powerpoint/2010/main" val="2611322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174914-932B-49DA-A022-458571F1278E}" type="slidenum">
              <a:rPr lang="en-US" altLang="en-US"/>
              <a:pPr eaLnBrk="1" hangingPunct="1"/>
              <a:t>34</a:t>
            </a:fld>
            <a:endParaRPr lang="en-US" altLang="en-US"/>
          </a:p>
        </p:txBody>
      </p:sp>
    </p:spTree>
    <p:extLst>
      <p:ext uri="{BB962C8B-B14F-4D97-AF65-F5344CB8AC3E}">
        <p14:creationId xmlns:p14="http://schemas.microsoft.com/office/powerpoint/2010/main" val="261908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7AC3AB-FD1E-495B-8DE7-E065BAD77CC8}" type="slidenum">
              <a:rPr lang="en-US" altLang="en-US"/>
              <a:pPr eaLnBrk="1" hangingPunct="1"/>
              <a:t>3</a:t>
            </a:fld>
            <a:endParaRPr lang="en-US" altLang="en-US"/>
          </a:p>
        </p:txBody>
      </p:sp>
    </p:spTree>
    <p:extLst>
      <p:ext uri="{BB962C8B-B14F-4D97-AF65-F5344CB8AC3E}">
        <p14:creationId xmlns:p14="http://schemas.microsoft.com/office/powerpoint/2010/main" val="1294587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641114-5A93-4C91-B546-FE75AE010CA0}" type="slidenum">
              <a:rPr lang="en-US" altLang="en-US"/>
              <a:pPr eaLnBrk="1" hangingPunct="1"/>
              <a:t>36</a:t>
            </a:fld>
            <a:endParaRPr lang="en-US" altLang="en-US"/>
          </a:p>
        </p:txBody>
      </p:sp>
    </p:spTree>
    <p:extLst>
      <p:ext uri="{BB962C8B-B14F-4D97-AF65-F5344CB8AC3E}">
        <p14:creationId xmlns:p14="http://schemas.microsoft.com/office/powerpoint/2010/main" val="2962031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0E058D-5EFB-48CA-A918-EE975F500CED}" type="slidenum">
              <a:rPr lang="en-US" altLang="en-US"/>
              <a:pPr eaLnBrk="1" hangingPunct="1"/>
              <a:t>37</a:t>
            </a:fld>
            <a:endParaRPr lang="en-US" altLang="en-US"/>
          </a:p>
        </p:txBody>
      </p:sp>
    </p:spTree>
    <p:extLst>
      <p:ext uri="{BB962C8B-B14F-4D97-AF65-F5344CB8AC3E}">
        <p14:creationId xmlns:p14="http://schemas.microsoft.com/office/powerpoint/2010/main" val="2514571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D5C2FC7-D953-4CC8-AADA-9B85C706368A}" type="slidenum">
              <a:rPr lang="en-US" altLang="en-US"/>
              <a:pPr eaLnBrk="1" hangingPunct="1"/>
              <a:t>38</a:t>
            </a:fld>
            <a:endParaRPr lang="en-US" altLang="en-US"/>
          </a:p>
        </p:txBody>
      </p:sp>
    </p:spTree>
    <p:extLst>
      <p:ext uri="{BB962C8B-B14F-4D97-AF65-F5344CB8AC3E}">
        <p14:creationId xmlns:p14="http://schemas.microsoft.com/office/powerpoint/2010/main" val="4149306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616311-13C6-4530-9BBF-D00CE62D09E6}" type="slidenum">
              <a:rPr lang="en-US" altLang="en-US"/>
              <a:pPr eaLnBrk="1" hangingPunct="1"/>
              <a:t>39</a:t>
            </a:fld>
            <a:endParaRPr lang="en-US" altLang="en-US"/>
          </a:p>
        </p:txBody>
      </p:sp>
    </p:spTree>
    <p:extLst>
      <p:ext uri="{BB962C8B-B14F-4D97-AF65-F5344CB8AC3E}">
        <p14:creationId xmlns:p14="http://schemas.microsoft.com/office/powerpoint/2010/main" val="1213016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326FAA1-D15D-49A4-82FF-7D11AF783918}" type="slidenum">
              <a:rPr lang="en-US" altLang="en-US"/>
              <a:pPr eaLnBrk="1" hangingPunct="1"/>
              <a:t>40</a:t>
            </a:fld>
            <a:endParaRPr lang="en-US" altLang="en-US"/>
          </a:p>
        </p:txBody>
      </p:sp>
    </p:spTree>
    <p:extLst>
      <p:ext uri="{BB962C8B-B14F-4D97-AF65-F5344CB8AC3E}">
        <p14:creationId xmlns:p14="http://schemas.microsoft.com/office/powerpoint/2010/main" val="1184579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A96F92-549B-4B0B-8A2E-25334533BCA7}" type="slidenum">
              <a:rPr lang="en-US" altLang="en-US"/>
              <a:pPr eaLnBrk="1" hangingPunct="1"/>
              <a:t>41</a:t>
            </a:fld>
            <a:endParaRPr lang="en-US" altLang="en-US"/>
          </a:p>
        </p:txBody>
      </p:sp>
    </p:spTree>
    <p:extLst>
      <p:ext uri="{BB962C8B-B14F-4D97-AF65-F5344CB8AC3E}">
        <p14:creationId xmlns:p14="http://schemas.microsoft.com/office/powerpoint/2010/main" val="794125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BEFAFF8-A692-4ED4-9EEF-9934A0443212}" type="slidenum">
              <a:rPr lang="en-US" altLang="en-US"/>
              <a:pPr eaLnBrk="1" hangingPunct="1"/>
              <a:t>42</a:t>
            </a:fld>
            <a:endParaRPr lang="en-US" altLang="en-US"/>
          </a:p>
        </p:txBody>
      </p:sp>
    </p:spTree>
    <p:extLst>
      <p:ext uri="{BB962C8B-B14F-4D97-AF65-F5344CB8AC3E}">
        <p14:creationId xmlns:p14="http://schemas.microsoft.com/office/powerpoint/2010/main" val="268423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6336127-673A-4025-B9EB-89FC2D2E8447}" type="slidenum">
              <a:rPr lang="en-US" altLang="en-US"/>
              <a:pPr eaLnBrk="1" hangingPunct="1"/>
              <a:t>43</a:t>
            </a:fld>
            <a:endParaRPr lang="en-US" altLang="en-US"/>
          </a:p>
        </p:txBody>
      </p:sp>
    </p:spTree>
    <p:extLst>
      <p:ext uri="{BB962C8B-B14F-4D97-AF65-F5344CB8AC3E}">
        <p14:creationId xmlns:p14="http://schemas.microsoft.com/office/powerpoint/2010/main" val="3457563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95DA28-98DF-4A70-942C-1350E9F4C5CA}" type="slidenum">
              <a:rPr lang="en-US" altLang="en-US"/>
              <a:pPr eaLnBrk="1" hangingPunct="1"/>
              <a:t>44</a:t>
            </a:fld>
            <a:endParaRPr lang="en-US" altLang="en-US"/>
          </a:p>
        </p:txBody>
      </p:sp>
    </p:spTree>
    <p:extLst>
      <p:ext uri="{BB962C8B-B14F-4D97-AF65-F5344CB8AC3E}">
        <p14:creationId xmlns:p14="http://schemas.microsoft.com/office/powerpoint/2010/main" val="2166192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203BBE-9E47-473D-9062-DCD4D39EE4A0}" type="slidenum">
              <a:rPr lang="en-US" altLang="en-US"/>
              <a:pPr eaLnBrk="1" hangingPunct="1"/>
              <a:t>45</a:t>
            </a:fld>
            <a:endParaRPr lang="en-US" altLang="en-US"/>
          </a:p>
        </p:txBody>
      </p:sp>
    </p:spTree>
    <p:extLst>
      <p:ext uri="{BB962C8B-B14F-4D97-AF65-F5344CB8AC3E}">
        <p14:creationId xmlns:p14="http://schemas.microsoft.com/office/powerpoint/2010/main" val="213588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C91528-8A77-4AF4-A2DA-76AE1D50B3CC}" type="slidenum">
              <a:rPr lang="en-US" altLang="en-US"/>
              <a:pPr eaLnBrk="1" hangingPunct="1"/>
              <a:t>4</a:t>
            </a:fld>
            <a:endParaRPr lang="en-US" altLang="en-US"/>
          </a:p>
        </p:txBody>
      </p:sp>
    </p:spTree>
    <p:extLst>
      <p:ext uri="{BB962C8B-B14F-4D97-AF65-F5344CB8AC3E}">
        <p14:creationId xmlns:p14="http://schemas.microsoft.com/office/powerpoint/2010/main" val="4002319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B02944-2AF1-49AB-95C5-21060D25F8AD}" type="slidenum">
              <a:rPr lang="en-US" altLang="en-US"/>
              <a:pPr eaLnBrk="1" hangingPunct="1"/>
              <a:t>46</a:t>
            </a:fld>
            <a:endParaRPr lang="en-US" altLang="en-US"/>
          </a:p>
        </p:txBody>
      </p:sp>
    </p:spTree>
    <p:extLst>
      <p:ext uri="{BB962C8B-B14F-4D97-AF65-F5344CB8AC3E}">
        <p14:creationId xmlns:p14="http://schemas.microsoft.com/office/powerpoint/2010/main" val="2661328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02BD2F-0192-46C4-8722-5BDB64B216D3}" type="slidenum">
              <a:rPr lang="en-US" altLang="en-US"/>
              <a:pPr eaLnBrk="1" hangingPunct="1"/>
              <a:t>47</a:t>
            </a:fld>
            <a:endParaRPr lang="en-US" altLang="en-US"/>
          </a:p>
        </p:txBody>
      </p:sp>
    </p:spTree>
    <p:extLst>
      <p:ext uri="{BB962C8B-B14F-4D97-AF65-F5344CB8AC3E}">
        <p14:creationId xmlns:p14="http://schemas.microsoft.com/office/powerpoint/2010/main" val="871584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4C6CF4-83DB-4ED5-B0A2-632A617F780D}" type="slidenum">
              <a:rPr lang="en-US" altLang="en-US"/>
              <a:pPr eaLnBrk="1" hangingPunct="1"/>
              <a:t>48</a:t>
            </a:fld>
            <a:endParaRPr lang="en-US" altLang="en-US"/>
          </a:p>
        </p:txBody>
      </p:sp>
    </p:spTree>
    <p:extLst>
      <p:ext uri="{BB962C8B-B14F-4D97-AF65-F5344CB8AC3E}">
        <p14:creationId xmlns:p14="http://schemas.microsoft.com/office/powerpoint/2010/main" val="1767854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38C14D-0715-4811-84DF-1403A9C2124C}" type="slidenum">
              <a:rPr lang="en-US" altLang="en-US"/>
              <a:pPr eaLnBrk="1" hangingPunct="1"/>
              <a:t>49</a:t>
            </a:fld>
            <a:endParaRPr lang="en-US" altLang="en-US"/>
          </a:p>
        </p:txBody>
      </p:sp>
    </p:spTree>
    <p:extLst>
      <p:ext uri="{BB962C8B-B14F-4D97-AF65-F5344CB8AC3E}">
        <p14:creationId xmlns:p14="http://schemas.microsoft.com/office/powerpoint/2010/main" val="245428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79B65C-CB49-4424-957B-20BF4E72EF29}" type="slidenum">
              <a:rPr lang="en-US" altLang="en-US"/>
              <a:pPr eaLnBrk="1" hangingPunct="1"/>
              <a:t>50</a:t>
            </a:fld>
            <a:endParaRPr lang="en-US" altLang="en-US"/>
          </a:p>
        </p:txBody>
      </p:sp>
    </p:spTree>
    <p:extLst>
      <p:ext uri="{BB962C8B-B14F-4D97-AF65-F5344CB8AC3E}">
        <p14:creationId xmlns:p14="http://schemas.microsoft.com/office/powerpoint/2010/main" val="201020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D554352-3F84-4D34-BAB3-649CD336DB3D}" type="slidenum">
              <a:rPr lang="en-US" altLang="en-US"/>
              <a:pPr eaLnBrk="1" hangingPunct="1"/>
              <a:t>51</a:t>
            </a:fld>
            <a:endParaRPr lang="en-US" altLang="en-US"/>
          </a:p>
        </p:txBody>
      </p:sp>
    </p:spTree>
    <p:extLst>
      <p:ext uri="{BB962C8B-B14F-4D97-AF65-F5344CB8AC3E}">
        <p14:creationId xmlns:p14="http://schemas.microsoft.com/office/powerpoint/2010/main" val="4082495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4E6E16-19B7-4B08-AB45-E5FCCFC1DC20}" type="slidenum">
              <a:rPr lang="en-US" altLang="en-US"/>
              <a:pPr eaLnBrk="1" hangingPunct="1"/>
              <a:t>52</a:t>
            </a:fld>
            <a:endParaRPr lang="en-US" altLang="en-US"/>
          </a:p>
        </p:txBody>
      </p:sp>
    </p:spTree>
    <p:extLst>
      <p:ext uri="{BB962C8B-B14F-4D97-AF65-F5344CB8AC3E}">
        <p14:creationId xmlns:p14="http://schemas.microsoft.com/office/powerpoint/2010/main" val="3884107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37D722-3AC2-4417-9738-5A07BE292F10}" type="slidenum">
              <a:rPr lang="en-US" altLang="en-US"/>
              <a:pPr eaLnBrk="1" hangingPunct="1"/>
              <a:t>53</a:t>
            </a:fld>
            <a:endParaRPr lang="en-US" altLang="en-US"/>
          </a:p>
        </p:txBody>
      </p:sp>
    </p:spTree>
    <p:extLst>
      <p:ext uri="{BB962C8B-B14F-4D97-AF65-F5344CB8AC3E}">
        <p14:creationId xmlns:p14="http://schemas.microsoft.com/office/powerpoint/2010/main" val="2912431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3B4E74-BEB3-4A3F-8186-5A9EAF6953DA}" type="slidenum">
              <a:rPr lang="en-US" altLang="en-US"/>
              <a:pPr eaLnBrk="1" hangingPunct="1"/>
              <a:t>54</a:t>
            </a:fld>
            <a:endParaRPr lang="en-US" altLang="en-US"/>
          </a:p>
        </p:txBody>
      </p:sp>
    </p:spTree>
    <p:extLst>
      <p:ext uri="{BB962C8B-B14F-4D97-AF65-F5344CB8AC3E}">
        <p14:creationId xmlns:p14="http://schemas.microsoft.com/office/powerpoint/2010/main" val="2128133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7B0657D-14A4-4961-BB1E-DE3437CEDB2B}" type="slidenum">
              <a:rPr lang="en-US" altLang="en-US"/>
              <a:pPr eaLnBrk="1" hangingPunct="1"/>
              <a:t>55</a:t>
            </a:fld>
            <a:endParaRPr lang="en-US" altLang="en-US"/>
          </a:p>
        </p:txBody>
      </p:sp>
    </p:spTree>
    <p:extLst>
      <p:ext uri="{BB962C8B-B14F-4D97-AF65-F5344CB8AC3E}">
        <p14:creationId xmlns:p14="http://schemas.microsoft.com/office/powerpoint/2010/main" val="46821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B8D447-6D73-4CAC-8513-0F9CCC666500}" type="slidenum">
              <a:rPr lang="en-US" altLang="en-US"/>
              <a:pPr eaLnBrk="1" hangingPunct="1"/>
              <a:t>5</a:t>
            </a:fld>
            <a:endParaRPr lang="en-US" altLang="en-US"/>
          </a:p>
        </p:txBody>
      </p:sp>
    </p:spTree>
    <p:extLst>
      <p:ext uri="{BB962C8B-B14F-4D97-AF65-F5344CB8AC3E}">
        <p14:creationId xmlns:p14="http://schemas.microsoft.com/office/powerpoint/2010/main" val="1318763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026A00-16B2-41CD-8220-D3D23E7859D6}" type="slidenum">
              <a:rPr lang="en-US" altLang="en-US"/>
              <a:pPr eaLnBrk="1" hangingPunct="1"/>
              <a:t>56</a:t>
            </a:fld>
            <a:endParaRPr lang="en-US" altLang="en-US"/>
          </a:p>
        </p:txBody>
      </p:sp>
    </p:spTree>
    <p:extLst>
      <p:ext uri="{BB962C8B-B14F-4D97-AF65-F5344CB8AC3E}">
        <p14:creationId xmlns:p14="http://schemas.microsoft.com/office/powerpoint/2010/main" val="730990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910308C-C7F6-4B71-A4AB-E904985A04E8}" type="slidenum">
              <a:rPr lang="en-US" altLang="en-US"/>
              <a:pPr eaLnBrk="1" hangingPunct="1"/>
              <a:t>57</a:t>
            </a:fld>
            <a:endParaRPr lang="en-US" altLang="en-US"/>
          </a:p>
        </p:txBody>
      </p:sp>
    </p:spTree>
    <p:extLst>
      <p:ext uri="{BB962C8B-B14F-4D97-AF65-F5344CB8AC3E}">
        <p14:creationId xmlns:p14="http://schemas.microsoft.com/office/powerpoint/2010/main" val="339521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2E892C-77E4-4308-B817-3EA900DACFAD}" type="slidenum">
              <a:rPr lang="en-US" altLang="en-US"/>
              <a:pPr eaLnBrk="1" hangingPunct="1"/>
              <a:t>58</a:t>
            </a:fld>
            <a:endParaRPr lang="en-US" altLang="en-US"/>
          </a:p>
        </p:txBody>
      </p:sp>
    </p:spTree>
    <p:extLst>
      <p:ext uri="{BB962C8B-B14F-4D97-AF65-F5344CB8AC3E}">
        <p14:creationId xmlns:p14="http://schemas.microsoft.com/office/powerpoint/2010/main" val="2015740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15B2E45-00E4-4184-96E6-629F36D2F44F}" type="slidenum">
              <a:rPr lang="en-US" altLang="en-US"/>
              <a:pPr eaLnBrk="1" hangingPunct="1"/>
              <a:t>59</a:t>
            </a:fld>
            <a:endParaRPr lang="en-US" altLang="en-US"/>
          </a:p>
        </p:txBody>
      </p:sp>
    </p:spTree>
    <p:extLst>
      <p:ext uri="{BB962C8B-B14F-4D97-AF65-F5344CB8AC3E}">
        <p14:creationId xmlns:p14="http://schemas.microsoft.com/office/powerpoint/2010/main" val="1778136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841DBB8-FE68-4913-B0BD-E6C58FF25C42}" type="slidenum">
              <a:rPr lang="en-US" altLang="en-US"/>
              <a:pPr eaLnBrk="1" hangingPunct="1"/>
              <a:t>60</a:t>
            </a:fld>
            <a:endParaRPr lang="en-US" altLang="en-US"/>
          </a:p>
        </p:txBody>
      </p:sp>
    </p:spTree>
    <p:extLst>
      <p:ext uri="{BB962C8B-B14F-4D97-AF65-F5344CB8AC3E}">
        <p14:creationId xmlns:p14="http://schemas.microsoft.com/office/powerpoint/2010/main" val="3463984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98FCEBB-6566-4492-B10A-2ACA6158EA11}" type="slidenum">
              <a:rPr lang="en-US" altLang="en-US"/>
              <a:pPr eaLnBrk="1" hangingPunct="1"/>
              <a:t>61</a:t>
            </a:fld>
            <a:endParaRPr lang="en-US" altLang="en-US"/>
          </a:p>
        </p:txBody>
      </p:sp>
    </p:spTree>
    <p:extLst>
      <p:ext uri="{BB962C8B-B14F-4D97-AF65-F5344CB8AC3E}">
        <p14:creationId xmlns:p14="http://schemas.microsoft.com/office/powerpoint/2010/main" val="1230748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9263A8-3783-4231-84D2-5B23AED193DF}" type="slidenum">
              <a:rPr lang="en-US" altLang="en-US"/>
              <a:pPr eaLnBrk="1" hangingPunct="1"/>
              <a:t>62</a:t>
            </a:fld>
            <a:endParaRPr lang="en-US" altLang="en-US"/>
          </a:p>
        </p:txBody>
      </p:sp>
    </p:spTree>
    <p:extLst>
      <p:ext uri="{BB962C8B-B14F-4D97-AF65-F5344CB8AC3E}">
        <p14:creationId xmlns:p14="http://schemas.microsoft.com/office/powerpoint/2010/main" val="523393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9B1B8B7-282E-40F9-9CD6-ECACC739B70D}" type="slidenum">
              <a:rPr lang="en-US" altLang="en-US"/>
              <a:pPr eaLnBrk="1" hangingPunct="1"/>
              <a:t>63</a:t>
            </a:fld>
            <a:endParaRPr lang="en-US" altLang="en-US"/>
          </a:p>
        </p:txBody>
      </p:sp>
    </p:spTree>
    <p:extLst>
      <p:ext uri="{BB962C8B-B14F-4D97-AF65-F5344CB8AC3E}">
        <p14:creationId xmlns:p14="http://schemas.microsoft.com/office/powerpoint/2010/main" val="60076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20EB92-405B-4C36-868A-AAAEE83F6FD9}" type="slidenum">
              <a:rPr lang="en-US" altLang="en-US"/>
              <a:pPr eaLnBrk="1" hangingPunct="1"/>
              <a:t>64</a:t>
            </a:fld>
            <a:endParaRPr lang="en-US" altLang="en-US"/>
          </a:p>
        </p:txBody>
      </p:sp>
    </p:spTree>
    <p:extLst>
      <p:ext uri="{BB962C8B-B14F-4D97-AF65-F5344CB8AC3E}">
        <p14:creationId xmlns:p14="http://schemas.microsoft.com/office/powerpoint/2010/main" val="686289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3266EAF-501F-4AE4-AA05-5FFCE355E925}" type="slidenum">
              <a:rPr lang="en-US" altLang="en-US"/>
              <a:pPr eaLnBrk="1" hangingPunct="1"/>
              <a:t>65</a:t>
            </a:fld>
            <a:endParaRPr lang="en-US" altLang="en-US"/>
          </a:p>
        </p:txBody>
      </p:sp>
    </p:spTree>
    <p:extLst>
      <p:ext uri="{BB962C8B-B14F-4D97-AF65-F5344CB8AC3E}">
        <p14:creationId xmlns:p14="http://schemas.microsoft.com/office/powerpoint/2010/main" val="121626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3FCF94-8E85-474B-B6F8-AC0893AC2A2B}" type="slidenum">
              <a:rPr lang="en-US" altLang="en-US"/>
              <a:pPr eaLnBrk="1" hangingPunct="1"/>
              <a:t>6</a:t>
            </a:fld>
            <a:endParaRPr lang="en-US" altLang="en-US"/>
          </a:p>
        </p:txBody>
      </p:sp>
    </p:spTree>
    <p:extLst>
      <p:ext uri="{BB962C8B-B14F-4D97-AF65-F5344CB8AC3E}">
        <p14:creationId xmlns:p14="http://schemas.microsoft.com/office/powerpoint/2010/main" val="42211534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42B936-1508-49E1-8B19-6C74CF294FA8}" type="slidenum">
              <a:rPr lang="en-US" altLang="en-US"/>
              <a:pPr eaLnBrk="1" hangingPunct="1"/>
              <a:t>66</a:t>
            </a:fld>
            <a:endParaRPr lang="en-US" altLang="en-US"/>
          </a:p>
        </p:txBody>
      </p:sp>
    </p:spTree>
    <p:extLst>
      <p:ext uri="{BB962C8B-B14F-4D97-AF65-F5344CB8AC3E}">
        <p14:creationId xmlns:p14="http://schemas.microsoft.com/office/powerpoint/2010/main" val="341668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D4FACDE-383C-400B-B22A-7F4033BA70D7}" type="slidenum">
              <a:rPr lang="en-US" altLang="en-US"/>
              <a:pPr eaLnBrk="1" hangingPunct="1"/>
              <a:t>67</a:t>
            </a:fld>
            <a:endParaRPr lang="en-US" altLang="en-US"/>
          </a:p>
        </p:txBody>
      </p:sp>
    </p:spTree>
    <p:extLst>
      <p:ext uri="{BB962C8B-B14F-4D97-AF65-F5344CB8AC3E}">
        <p14:creationId xmlns:p14="http://schemas.microsoft.com/office/powerpoint/2010/main" val="29664517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E1300C-A03C-46BF-B1C4-FF53988A1FFF}" type="slidenum">
              <a:rPr lang="en-US" altLang="en-US"/>
              <a:pPr eaLnBrk="1" hangingPunct="1"/>
              <a:t>68</a:t>
            </a:fld>
            <a:endParaRPr lang="en-US" altLang="en-US"/>
          </a:p>
        </p:txBody>
      </p:sp>
    </p:spTree>
    <p:extLst>
      <p:ext uri="{BB962C8B-B14F-4D97-AF65-F5344CB8AC3E}">
        <p14:creationId xmlns:p14="http://schemas.microsoft.com/office/powerpoint/2010/main" val="18200675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A3FC1E-E1DF-408A-B489-9BBD9D17A951}" type="slidenum">
              <a:rPr lang="en-US" altLang="en-US"/>
              <a:pPr eaLnBrk="1" hangingPunct="1"/>
              <a:t>69</a:t>
            </a:fld>
            <a:endParaRPr lang="en-US" altLang="en-US"/>
          </a:p>
        </p:txBody>
      </p:sp>
    </p:spTree>
    <p:extLst>
      <p:ext uri="{BB962C8B-B14F-4D97-AF65-F5344CB8AC3E}">
        <p14:creationId xmlns:p14="http://schemas.microsoft.com/office/powerpoint/2010/main" val="387646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F4509D-F9D4-4228-AD7A-4FEAC82139F9}" type="slidenum">
              <a:rPr lang="en-US" altLang="en-US"/>
              <a:pPr eaLnBrk="1" hangingPunct="1"/>
              <a:t>70</a:t>
            </a:fld>
            <a:endParaRPr lang="en-US" altLang="en-US"/>
          </a:p>
        </p:txBody>
      </p:sp>
    </p:spTree>
    <p:extLst>
      <p:ext uri="{BB962C8B-B14F-4D97-AF65-F5344CB8AC3E}">
        <p14:creationId xmlns:p14="http://schemas.microsoft.com/office/powerpoint/2010/main" val="2788974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C4C5EB1-F483-43EF-B974-E514A4FE5A75}" type="slidenum">
              <a:rPr lang="en-US" altLang="en-US"/>
              <a:pPr eaLnBrk="1" hangingPunct="1"/>
              <a:t>71</a:t>
            </a:fld>
            <a:endParaRPr lang="en-US" altLang="en-US"/>
          </a:p>
        </p:txBody>
      </p:sp>
    </p:spTree>
    <p:extLst>
      <p:ext uri="{BB962C8B-B14F-4D97-AF65-F5344CB8AC3E}">
        <p14:creationId xmlns:p14="http://schemas.microsoft.com/office/powerpoint/2010/main" val="26455589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94F2A25-2856-4967-BD1B-BD892E688C60}" type="slidenum">
              <a:rPr lang="en-US" altLang="en-US"/>
              <a:pPr eaLnBrk="1" hangingPunct="1"/>
              <a:t>72</a:t>
            </a:fld>
            <a:endParaRPr lang="en-US" altLang="en-US"/>
          </a:p>
        </p:txBody>
      </p:sp>
    </p:spTree>
    <p:extLst>
      <p:ext uri="{BB962C8B-B14F-4D97-AF65-F5344CB8AC3E}">
        <p14:creationId xmlns:p14="http://schemas.microsoft.com/office/powerpoint/2010/main" val="3893283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FD46599-D8AF-42C9-A0D8-ADD56FE40AFE}" type="slidenum">
              <a:rPr lang="en-US" altLang="en-US"/>
              <a:pPr eaLnBrk="1" hangingPunct="1"/>
              <a:t>73</a:t>
            </a:fld>
            <a:endParaRPr lang="en-US" altLang="en-US"/>
          </a:p>
        </p:txBody>
      </p:sp>
    </p:spTree>
    <p:extLst>
      <p:ext uri="{BB962C8B-B14F-4D97-AF65-F5344CB8AC3E}">
        <p14:creationId xmlns:p14="http://schemas.microsoft.com/office/powerpoint/2010/main" val="2472710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564529-AF2D-4467-B521-5B5514EB45D5}" type="slidenum">
              <a:rPr lang="en-US" altLang="en-US"/>
              <a:pPr eaLnBrk="1" hangingPunct="1"/>
              <a:t>74</a:t>
            </a:fld>
            <a:endParaRPr lang="en-US" altLang="en-US"/>
          </a:p>
        </p:txBody>
      </p:sp>
    </p:spTree>
    <p:extLst>
      <p:ext uri="{BB962C8B-B14F-4D97-AF65-F5344CB8AC3E}">
        <p14:creationId xmlns:p14="http://schemas.microsoft.com/office/powerpoint/2010/main" val="3948668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96C642-D43B-48A0-ABF5-841298E153AE}" type="slidenum">
              <a:rPr lang="en-US" altLang="en-US"/>
              <a:pPr eaLnBrk="1" hangingPunct="1"/>
              <a:t>75</a:t>
            </a:fld>
            <a:endParaRPr lang="en-US" altLang="en-US"/>
          </a:p>
        </p:txBody>
      </p:sp>
    </p:spTree>
    <p:extLst>
      <p:ext uri="{BB962C8B-B14F-4D97-AF65-F5344CB8AC3E}">
        <p14:creationId xmlns:p14="http://schemas.microsoft.com/office/powerpoint/2010/main" val="458497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F33180-74B1-4AC8-B2EF-4625CDB493D1}" type="slidenum">
              <a:rPr lang="en-US" altLang="en-US"/>
              <a:pPr eaLnBrk="1" hangingPunct="1"/>
              <a:t>7</a:t>
            </a:fld>
            <a:endParaRPr lang="en-US" altLang="en-US"/>
          </a:p>
        </p:txBody>
      </p:sp>
    </p:spTree>
    <p:extLst>
      <p:ext uri="{BB962C8B-B14F-4D97-AF65-F5344CB8AC3E}">
        <p14:creationId xmlns:p14="http://schemas.microsoft.com/office/powerpoint/2010/main" val="4183643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9263A8-3783-4231-84D2-5B23AED193DF}" type="slidenum">
              <a:rPr lang="en-US" altLang="en-US"/>
              <a:pPr eaLnBrk="1" hangingPunct="1"/>
              <a:t>76</a:t>
            </a:fld>
            <a:endParaRPr lang="en-US" altLang="en-US"/>
          </a:p>
        </p:txBody>
      </p:sp>
    </p:spTree>
    <p:extLst>
      <p:ext uri="{BB962C8B-B14F-4D97-AF65-F5344CB8AC3E}">
        <p14:creationId xmlns:p14="http://schemas.microsoft.com/office/powerpoint/2010/main" val="20398678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B02944-2AF1-49AB-95C5-21060D25F8AD}" type="slidenum">
              <a:rPr lang="en-US" altLang="en-US"/>
              <a:pPr eaLnBrk="1" hangingPunct="1"/>
              <a:t>87</a:t>
            </a:fld>
            <a:endParaRPr lang="en-US" altLang="en-US"/>
          </a:p>
        </p:txBody>
      </p:sp>
    </p:spTree>
    <p:extLst>
      <p:ext uri="{BB962C8B-B14F-4D97-AF65-F5344CB8AC3E}">
        <p14:creationId xmlns:p14="http://schemas.microsoft.com/office/powerpoint/2010/main" val="364794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7E21F5-96E2-4204-AC64-8E5C28D6B6D0}" type="slidenum">
              <a:rPr lang="en-US" altLang="en-US"/>
              <a:pPr eaLnBrk="1" hangingPunct="1"/>
              <a:t>10</a:t>
            </a:fld>
            <a:endParaRPr lang="en-US" altLang="en-US"/>
          </a:p>
        </p:txBody>
      </p:sp>
    </p:spTree>
    <p:extLst>
      <p:ext uri="{BB962C8B-B14F-4D97-AF65-F5344CB8AC3E}">
        <p14:creationId xmlns:p14="http://schemas.microsoft.com/office/powerpoint/2010/main" val="188572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1ED6877-8EB1-4645-AD0B-A57AB403EA0C}" type="slidenum">
              <a:rPr lang="en-US" altLang="en-US"/>
              <a:pPr eaLnBrk="1" hangingPunct="1"/>
              <a:t>11</a:t>
            </a:fld>
            <a:endParaRPr lang="en-US" altLang="en-US"/>
          </a:p>
        </p:txBody>
      </p:sp>
    </p:spTree>
    <p:extLst>
      <p:ext uri="{BB962C8B-B14F-4D97-AF65-F5344CB8AC3E}">
        <p14:creationId xmlns:p14="http://schemas.microsoft.com/office/powerpoint/2010/main" val="9015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A88909-B625-4A7E-A401-52E73D062BC5}" type="slidenum">
              <a:rPr lang="en-US" altLang="en-US"/>
              <a:pPr>
                <a:defRPr/>
              </a:pPr>
              <a:t>‹#›</a:t>
            </a:fld>
            <a:endParaRPr lang="en-US" altLang="en-US"/>
          </a:p>
        </p:txBody>
      </p:sp>
    </p:spTree>
    <p:extLst>
      <p:ext uri="{BB962C8B-B14F-4D97-AF65-F5344CB8AC3E}">
        <p14:creationId xmlns:p14="http://schemas.microsoft.com/office/powerpoint/2010/main" val="242464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4EFB07-832D-42E6-91CD-ABFF3125EBD2}" type="slidenum">
              <a:rPr lang="en-US" altLang="en-US"/>
              <a:pPr>
                <a:defRPr/>
              </a:pPr>
              <a:t>‹#›</a:t>
            </a:fld>
            <a:endParaRPr lang="en-US" altLang="en-US"/>
          </a:p>
        </p:txBody>
      </p:sp>
    </p:spTree>
    <p:extLst>
      <p:ext uri="{BB962C8B-B14F-4D97-AF65-F5344CB8AC3E}">
        <p14:creationId xmlns:p14="http://schemas.microsoft.com/office/powerpoint/2010/main" val="354401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611FF-B96C-4786-AFA2-64B78FA8D7A1}" type="slidenum">
              <a:rPr lang="en-US" altLang="en-US"/>
              <a:pPr>
                <a:defRPr/>
              </a:pPr>
              <a:t>‹#›</a:t>
            </a:fld>
            <a:endParaRPr lang="en-US" altLang="en-US"/>
          </a:p>
        </p:txBody>
      </p:sp>
    </p:spTree>
    <p:extLst>
      <p:ext uri="{BB962C8B-B14F-4D97-AF65-F5344CB8AC3E}">
        <p14:creationId xmlns:p14="http://schemas.microsoft.com/office/powerpoint/2010/main" val="28989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5031D4-FF71-43EB-821F-6B30A60D2D0D}" type="slidenum">
              <a:rPr lang="en-US" altLang="en-US"/>
              <a:pPr>
                <a:defRPr/>
              </a:pPr>
              <a:t>‹#›</a:t>
            </a:fld>
            <a:endParaRPr lang="en-US" altLang="en-US"/>
          </a:p>
        </p:txBody>
      </p:sp>
    </p:spTree>
    <p:extLst>
      <p:ext uri="{BB962C8B-B14F-4D97-AF65-F5344CB8AC3E}">
        <p14:creationId xmlns:p14="http://schemas.microsoft.com/office/powerpoint/2010/main" val="141499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FAB91-BD3D-44CE-B8EA-24248C1E2311}" type="slidenum">
              <a:rPr lang="en-US" altLang="en-US"/>
              <a:pPr>
                <a:defRPr/>
              </a:pPr>
              <a:t>‹#›</a:t>
            </a:fld>
            <a:endParaRPr lang="en-US" altLang="en-US"/>
          </a:p>
        </p:txBody>
      </p:sp>
    </p:spTree>
    <p:extLst>
      <p:ext uri="{BB962C8B-B14F-4D97-AF65-F5344CB8AC3E}">
        <p14:creationId xmlns:p14="http://schemas.microsoft.com/office/powerpoint/2010/main" val="61360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11D8C4C-EDFE-4767-8A77-502C8F76F1E3}" type="slidenum">
              <a:rPr lang="en-US" altLang="en-US"/>
              <a:pPr>
                <a:defRPr/>
              </a:pPr>
              <a:t>‹#›</a:t>
            </a:fld>
            <a:endParaRPr lang="en-US" altLang="en-US"/>
          </a:p>
        </p:txBody>
      </p:sp>
    </p:spTree>
    <p:extLst>
      <p:ext uri="{BB962C8B-B14F-4D97-AF65-F5344CB8AC3E}">
        <p14:creationId xmlns:p14="http://schemas.microsoft.com/office/powerpoint/2010/main" val="26853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1993908-4894-4505-A79C-B4515B75AE89}" type="slidenum">
              <a:rPr lang="en-US" altLang="en-US"/>
              <a:pPr>
                <a:defRPr/>
              </a:pPr>
              <a:t>‹#›</a:t>
            </a:fld>
            <a:endParaRPr lang="en-US" altLang="en-US"/>
          </a:p>
        </p:txBody>
      </p:sp>
    </p:spTree>
    <p:extLst>
      <p:ext uri="{BB962C8B-B14F-4D97-AF65-F5344CB8AC3E}">
        <p14:creationId xmlns:p14="http://schemas.microsoft.com/office/powerpoint/2010/main" val="215200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8EBB04C-0FC4-47E1-B1AA-B27F03795413}" type="slidenum">
              <a:rPr lang="en-US" altLang="en-US"/>
              <a:pPr>
                <a:defRPr/>
              </a:pPr>
              <a:t>‹#›</a:t>
            </a:fld>
            <a:endParaRPr lang="en-US" altLang="en-US"/>
          </a:p>
        </p:txBody>
      </p:sp>
    </p:spTree>
    <p:extLst>
      <p:ext uri="{BB962C8B-B14F-4D97-AF65-F5344CB8AC3E}">
        <p14:creationId xmlns:p14="http://schemas.microsoft.com/office/powerpoint/2010/main" val="3738091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FAAAB07-AD45-4C2C-BACF-EFAC1F4C6EEE}" type="slidenum">
              <a:rPr lang="en-US" altLang="en-US"/>
              <a:pPr/>
              <a:t>‹#›</a:t>
            </a:fld>
            <a:endParaRPr lang="en-US" altLang="en-US"/>
          </a:p>
        </p:txBody>
      </p:sp>
    </p:spTree>
    <p:extLst>
      <p:ext uri="{BB962C8B-B14F-4D97-AF65-F5344CB8AC3E}">
        <p14:creationId xmlns:p14="http://schemas.microsoft.com/office/powerpoint/2010/main" val="2220914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E33A838-B0A4-4F32-B16F-E79C9E39B7DB}" type="slidenum">
              <a:rPr lang="en-US" altLang="en-US"/>
              <a:pPr/>
              <a:t>‹#›</a:t>
            </a:fld>
            <a:endParaRPr lang="en-US" altLang="en-US"/>
          </a:p>
        </p:txBody>
      </p:sp>
    </p:spTree>
    <p:extLst>
      <p:ext uri="{BB962C8B-B14F-4D97-AF65-F5344CB8AC3E}">
        <p14:creationId xmlns:p14="http://schemas.microsoft.com/office/powerpoint/2010/main" val="48088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A2936-30A8-48AE-BD34-B2413B9124E9}" type="slidenum">
              <a:rPr lang="en-US" altLang="en-US"/>
              <a:pPr>
                <a:defRPr/>
              </a:pPr>
              <a:t>‹#›</a:t>
            </a:fld>
            <a:endParaRPr lang="en-US" altLang="en-US"/>
          </a:p>
        </p:txBody>
      </p:sp>
    </p:spTree>
    <p:extLst>
      <p:ext uri="{BB962C8B-B14F-4D97-AF65-F5344CB8AC3E}">
        <p14:creationId xmlns:p14="http://schemas.microsoft.com/office/powerpoint/2010/main" val="68858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CF87DD-1A89-4A64-A288-176BF03B7BD3}" type="slidenum">
              <a:rPr lang="en-US" altLang="en-US"/>
              <a:pPr>
                <a:defRPr/>
              </a:pPr>
              <a:t>‹#›</a:t>
            </a:fld>
            <a:endParaRPr lang="en-US" altLang="en-US"/>
          </a:p>
        </p:txBody>
      </p:sp>
    </p:spTree>
    <p:extLst>
      <p:ext uri="{BB962C8B-B14F-4D97-AF65-F5344CB8AC3E}">
        <p14:creationId xmlns:p14="http://schemas.microsoft.com/office/powerpoint/2010/main" val="329456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E2BC09E-5791-45DB-8263-35354EB73AD5}" type="slidenum">
              <a:rPr lang="en-US" altLang="en-US"/>
              <a:pPr>
                <a:defRPr/>
              </a:pPr>
              <a:t>‹#›</a:t>
            </a:fld>
            <a:endParaRPr lang="en-US" altLang="en-US"/>
          </a:p>
        </p:txBody>
      </p:sp>
    </p:spTree>
    <p:extLst>
      <p:ext uri="{BB962C8B-B14F-4D97-AF65-F5344CB8AC3E}">
        <p14:creationId xmlns:p14="http://schemas.microsoft.com/office/powerpoint/2010/main" val="23591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843C98-8B1C-4D35-85EA-185379A77F75}" type="slidenum">
              <a:rPr lang="en-US" altLang="en-US"/>
              <a:pPr>
                <a:defRPr/>
              </a:pPr>
              <a:t>‹#›</a:t>
            </a:fld>
            <a:endParaRPr lang="en-US" altLang="en-US"/>
          </a:p>
        </p:txBody>
      </p:sp>
    </p:spTree>
    <p:extLst>
      <p:ext uri="{BB962C8B-B14F-4D97-AF65-F5344CB8AC3E}">
        <p14:creationId xmlns:p14="http://schemas.microsoft.com/office/powerpoint/2010/main" val="331881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D353243-47F5-4EBD-A667-8CE2B1CFF0BB}" type="slidenum">
              <a:rPr lang="en-US" altLang="en-US"/>
              <a:pPr>
                <a:defRPr/>
              </a:pPr>
              <a:t>‹#›</a:t>
            </a:fld>
            <a:endParaRPr lang="en-US" altLang="en-US"/>
          </a:p>
        </p:txBody>
      </p:sp>
    </p:spTree>
    <p:extLst>
      <p:ext uri="{BB962C8B-B14F-4D97-AF65-F5344CB8AC3E}">
        <p14:creationId xmlns:p14="http://schemas.microsoft.com/office/powerpoint/2010/main" val="34894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CB2C7C-BDED-450D-8B2E-ABD4CB13326F}" type="slidenum">
              <a:rPr lang="en-US" altLang="en-US"/>
              <a:pPr>
                <a:defRPr/>
              </a:pPr>
              <a:t>‹#›</a:t>
            </a:fld>
            <a:endParaRPr lang="en-US" altLang="en-US"/>
          </a:p>
        </p:txBody>
      </p:sp>
    </p:spTree>
    <p:extLst>
      <p:ext uri="{BB962C8B-B14F-4D97-AF65-F5344CB8AC3E}">
        <p14:creationId xmlns:p14="http://schemas.microsoft.com/office/powerpoint/2010/main" val="226851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886EE2-B833-4625-BB1D-0D21117B2440}" type="slidenum">
              <a:rPr lang="en-US" altLang="en-US"/>
              <a:pPr>
                <a:defRPr/>
              </a:pPr>
              <a:t>‹#›</a:t>
            </a:fld>
            <a:endParaRPr lang="en-US" altLang="en-US"/>
          </a:p>
        </p:txBody>
      </p:sp>
    </p:spTree>
    <p:extLst>
      <p:ext uri="{BB962C8B-B14F-4D97-AF65-F5344CB8AC3E}">
        <p14:creationId xmlns:p14="http://schemas.microsoft.com/office/powerpoint/2010/main" val="22612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B789FC-5F78-4D0D-BC3D-CF0871E28398}" type="slidenum">
              <a:rPr lang="en-US" altLang="en-US"/>
              <a:pPr>
                <a:defRPr/>
              </a:pPr>
              <a:t>‹#›</a:t>
            </a:fld>
            <a:endParaRPr lang="en-US" altLang="en-US"/>
          </a:p>
        </p:txBody>
      </p:sp>
    </p:spTree>
    <p:extLst>
      <p:ext uri="{BB962C8B-B14F-4D97-AF65-F5344CB8AC3E}">
        <p14:creationId xmlns:p14="http://schemas.microsoft.com/office/powerpoint/2010/main" val="333791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267501-29BC-4A0B-A341-1BC4F31C2F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2400" y="1371600"/>
            <a:ext cx="3733800" cy="2057400"/>
          </a:xfrm>
        </p:spPr>
        <p:txBody>
          <a:bodyPr/>
          <a:lstStyle/>
          <a:p>
            <a:pPr eaLnBrk="1" hangingPunct="1"/>
            <a:r>
              <a:rPr lang="en-US" altLang="en-US" sz="5400" b="1" dirty="0" smtClean="0">
                <a:solidFill>
                  <a:srgbClr val="FFC000"/>
                </a:solidFill>
              </a:rPr>
              <a:t>               </a:t>
            </a:r>
            <a:r>
              <a:rPr lang="en-US" altLang="en-US" sz="5400" b="1" dirty="0" smtClean="0">
                <a:solidFill>
                  <a:srgbClr val="7030A0"/>
                </a:solidFill>
              </a:rPr>
              <a:t>Chapter 2</a:t>
            </a:r>
            <a:br>
              <a:rPr lang="en-US" altLang="en-US" sz="5400" b="1" dirty="0" smtClean="0">
                <a:solidFill>
                  <a:srgbClr val="7030A0"/>
                </a:solidFill>
              </a:rPr>
            </a:br>
            <a:r>
              <a:rPr lang="en-US" altLang="en-US" sz="5400" b="1" dirty="0" smtClean="0">
                <a:solidFill>
                  <a:srgbClr val="7030A0"/>
                </a:solidFill>
              </a:rPr>
              <a:t/>
            </a:r>
            <a:br>
              <a:rPr lang="en-US" altLang="en-US" sz="5400" b="1" dirty="0" smtClean="0">
                <a:solidFill>
                  <a:srgbClr val="7030A0"/>
                </a:solidFill>
              </a:rPr>
            </a:br>
            <a:r>
              <a:rPr lang="en-US" altLang="en-US" sz="4800" b="1" dirty="0" smtClean="0">
                <a:solidFill>
                  <a:srgbClr val="7030A0"/>
                </a:solidFill>
              </a:rPr>
              <a:t>The Stack ADT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UML Class Diagram</a:t>
            </a:r>
            <a:endParaRPr lang="en-US" sz="4000"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6732" y="1600200"/>
            <a:ext cx="5050535" cy="4525963"/>
          </a:xfrm>
        </p:spPr>
      </p:pic>
    </p:spTree>
    <p:extLst>
      <p:ext uri="{BB962C8B-B14F-4D97-AF65-F5344CB8AC3E}">
        <p14:creationId xmlns:p14="http://schemas.microsoft.com/office/powerpoint/2010/main" val="154630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z="4000" dirty="0" smtClean="0"/>
              <a:t>Benefits from Using Interfaces</a:t>
            </a:r>
          </a:p>
        </p:txBody>
      </p:sp>
      <p:sp>
        <p:nvSpPr>
          <p:cNvPr id="12291" name="Rectangle 3"/>
          <p:cNvSpPr>
            <a:spLocks noGrp="1" noChangeArrowheads="1"/>
          </p:cNvSpPr>
          <p:nvPr>
            <p:ph type="body" idx="1"/>
          </p:nvPr>
        </p:nvSpPr>
        <p:spPr/>
        <p:txBody>
          <a:bodyPr/>
          <a:lstStyle/>
          <a:p>
            <a:pPr eaLnBrk="1" hangingPunct="1">
              <a:lnSpc>
                <a:spcPct val="90000"/>
              </a:lnSpc>
            </a:pPr>
            <a:r>
              <a:rPr lang="en-US" altLang="en-US" sz="2400" dirty="0" smtClean="0"/>
              <a:t>We can formally check the syntax of our specification. When we compile the interface, the compiler uncovers any syntactical errors in the method interface definitions.</a:t>
            </a:r>
            <a:endParaRPr lang="en-US" altLang="en-US" sz="2400" b="1" dirty="0" smtClean="0"/>
          </a:p>
          <a:p>
            <a:pPr eaLnBrk="1" hangingPunct="1">
              <a:lnSpc>
                <a:spcPct val="90000"/>
              </a:lnSpc>
            </a:pPr>
            <a:r>
              <a:rPr lang="en-US" altLang="en-US" sz="2400" dirty="0" smtClean="0"/>
              <a:t>We can formally verify that the interface “contract” is met by the implementation. When we compile the implementation, the compiler ensures that the method names, parameters, and return types match what was defined in the interface.</a:t>
            </a:r>
            <a:endParaRPr lang="en-US" altLang="en-US" sz="2400" b="1" dirty="0" smtClean="0"/>
          </a:p>
          <a:p>
            <a:pPr eaLnBrk="1" hangingPunct="1">
              <a:lnSpc>
                <a:spcPct val="90000"/>
              </a:lnSpc>
            </a:pPr>
            <a:r>
              <a:rPr lang="en-US" altLang="en-US" sz="2400" dirty="0" smtClean="0"/>
              <a:t>We can provide a consistent interface to applications from among alternate implementations of the ADT. </a:t>
            </a:r>
          </a:p>
        </p:txBody>
      </p:sp>
    </p:spTree>
    <p:extLst>
      <p:ext uri="{BB962C8B-B14F-4D97-AF65-F5344CB8AC3E}">
        <p14:creationId xmlns:p14="http://schemas.microsoft.com/office/powerpoint/2010/main" val="1946676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z="4000" dirty="0" smtClean="0"/>
              <a:t>Interface-Based Polymorphism</a:t>
            </a:r>
          </a:p>
        </p:txBody>
      </p:sp>
      <p:sp>
        <p:nvSpPr>
          <p:cNvPr id="40963" name="Content Placeholder 2"/>
          <p:cNvSpPr>
            <a:spLocks noGrp="1"/>
          </p:cNvSpPr>
          <p:nvPr>
            <p:ph idx="1"/>
          </p:nvPr>
        </p:nvSpPr>
        <p:spPr/>
        <p:txBody>
          <a:bodyPr/>
          <a:lstStyle/>
          <a:p>
            <a:r>
              <a:rPr lang="en-US" altLang="en-US" sz="2800" dirty="0" smtClean="0"/>
              <a:t>Polymorphism – an object variable can reference objects of </a:t>
            </a:r>
            <a:r>
              <a:rPr lang="en-US" altLang="en-US" sz="2800" i="1" dirty="0" smtClean="0"/>
              <a:t>different</a:t>
            </a:r>
            <a:r>
              <a:rPr lang="en-US" altLang="en-US" sz="2800" dirty="0" smtClean="0"/>
              <a:t> classes at </a:t>
            </a:r>
            <a:r>
              <a:rPr lang="en-US" altLang="en-US" sz="2800" i="1" dirty="0" smtClean="0"/>
              <a:t>different</a:t>
            </a:r>
            <a:r>
              <a:rPr lang="en-US" altLang="en-US" sz="2800" dirty="0" smtClean="0"/>
              <a:t> times.</a:t>
            </a:r>
          </a:p>
          <a:p>
            <a:r>
              <a:rPr lang="en-US" altLang="en-US" sz="2800" dirty="0" smtClean="0"/>
              <a:t>A variable declared to be of an </a:t>
            </a:r>
            <a:r>
              <a:rPr lang="en-US" altLang="en-US" sz="2800" dirty="0" smtClean="0">
                <a:latin typeface="Courier New" panose="02070309020205020404" pitchFamily="49" charset="0"/>
                <a:cs typeface="Courier New" panose="02070309020205020404" pitchFamily="49" charset="0"/>
              </a:rPr>
              <a:t>interface</a:t>
            </a:r>
            <a:r>
              <a:rPr lang="en-US" altLang="en-US" sz="2800" dirty="0" smtClean="0"/>
              <a:t> “type” </a:t>
            </a:r>
            <a:r>
              <a:rPr lang="en-US" altLang="en-US" sz="2800" dirty="0" smtClean="0">
                <a:latin typeface="Courier New" panose="02070309020205020404" pitchFamily="49" charset="0"/>
                <a:cs typeface="Courier New" panose="02070309020205020404" pitchFamily="49" charset="0"/>
              </a:rPr>
              <a:t>T</a:t>
            </a:r>
            <a:r>
              <a:rPr lang="en-US" altLang="en-US" sz="2800" dirty="0" smtClean="0"/>
              <a:t> can hold a reference to any object of class that implements that interface.</a:t>
            </a:r>
          </a:p>
          <a:p>
            <a:r>
              <a:rPr lang="en-US" altLang="en-US" sz="2800" dirty="0" smtClean="0"/>
              <a:t>See example, next slide.</a:t>
            </a:r>
          </a:p>
        </p:txBody>
      </p:sp>
    </p:spTree>
    <p:extLst>
      <p:ext uri="{BB962C8B-B14F-4D97-AF65-F5344CB8AC3E}">
        <p14:creationId xmlns:p14="http://schemas.microsoft.com/office/powerpoint/2010/main" val="3504817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0963">
                                            <p:txEl>
                                              <p:pRg st="2" end="2"/>
                                            </p:txEl>
                                          </p:spTgt>
                                        </p:tgtEl>
                                        <p:attrNameLst>
                                          <p:attrName>style.visibility</p:attrName>
                                        </p:attrNameLst>
                                      </p:cBhvr>
                                      <p:to>
                                        <p:strVal val="visible"/>
                                      </p:to>
                                    </p:set>
                                    <p:anim calcmode="lin" valueType="num">
                                      <p:cBhvr>
                                        <p:cTn id="7" dur="1000" fill="hold"/>
                                        <p:tgtEl>
                                          <p:spTgt spid="40963">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40963">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40963">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40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57200" y="533400"/>
            <a:ext cx="82296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err="1" smtClean="0">
                <a:latin typeface="Courier New" panose="02070309020205020404" pitchFamily="49" charset="0"/>
                <a:cs typeface="Courier New" panose="02070309020205020404" pitchFamily="49" charset="0"/>
              </a:rPr>
              <a:t>FigureInterface</a:t>
            </a:r>
            <a:r>
              <a:rPr lang="en-US" altLang="en-US" sz="1400" b="1" dirty="0">
                <a:latin typeface="Courier New" panose="02070309020205020404" pitchFamily="49" charset="0"/>
                <a:cs typeface="Courier New" panose="02070309020205020404" pitchFamily="49" charset="0"/>
              </a:rPr>
              <a:t>[] figures = new </a:t>
            </a:r>
            <a:r>
              <a:rPr lang="en-US" altLang="en-US" sz="1400" b="1" dirty="0" err="1">
                <a:latin typeface="Courier New" panose="02070309020205020404" pitchFamily="49" charset="0"/>
                <a:cs typeface="Courier New" panose="02070309020205020404" pitchFamily="49" charset="0"/>
              </a:rPr>
              <a:t>FigureInterface</a:t>
            </a:r>
            <a:r>
              <a:rPr lang="en-US" altLang="en-US" sz="1400" b="1" dirty="0">
                <a:latin typeface="Courier New" panose="02070309020205020404" pitchFamily="49" charset="0"/>
                <a:cs typeface="Courier New" panose="02070309020205020404" pitchFamily="49" charset="0"/>
              </a:rPr>
              <a:t>[COUNT];</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final int COUNT = 5</a:t>
            </a:r>
            <a:r>
              <a:rPr lang="en-US" altLang="en-US" sz="1400" b="1" dirty="0" smtClean="0">
                <a:latin typeface="Courier New" panose="02070309020205020404" pitchFamily="49" charset="0"/>
                <a:cs typeface="Courier New" panose="02070309020205020404" pitchFamily="49" charset="0"/>
              </a:rPr>
              <a:t>;</a:t>
            </a:r>
          </a:p>
          <a:p>
            <a:pPr eaLnBrk="1" hangingPunct="1">
              <a:spcBef>
                <a:spcPct val="0"/>
              </a:spcBef>
              <a:buFontTx/>
              <a:buNone/>
            </a:pPr>
            <a:endParaRPr lang="en-US" altLang="en-US" sz="1400" b="1" dirty="0" smtClean="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generate figures</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for (int </a:t>
            </a:r>
            <a:r>
              <a:rPr lang="en-US" altLang="en-US" sz="1400" b="1" dirty="0" err="1">
                <a:latin typeface="Courier New" panose="02070309020205020404" pitchFamily="49" charset="0"/>
                <a:cs typeface="Courier New" panose="02070309020205020404" pitchFamily="49" charset="0"/>
              </a:rPr>
              <a:t>i</a:t>
            </a:r>
            <a:r>
              <a:rPr lang="en-US" altLang="en-US" sz="1400" b="1" dirty="0">
                <a:latin typeface="Courier New" panose="02070309020205020404" pitchFamily="49" charset="0"/>
                <a:cs typeface="Courier New" panose="02070309020205020404" pitchFamily="49" charset="0"/>
              </a:rPr>
              <a:t> = 0; </a:t>
            </a:r>
            <a:r>
              <a:rPr lang="en-US" altLang="en-US" sz="1400" b="1" dirty="0" err="1">
                <a:latin typeface="Courier New" panose="02070309020205020404" pitchFamily="49" charset="0"/>
                <a:cs typeface="Courier New" panose="02070309020205020404" pitchFamily="49" charset="0"/>
              </a:rPr>
              <a:t>i</a:t>
            </a:r>
            <a:r>
              <a:rPr lang="en-US" altLang="en-US" sz="1400" b="1" dirty="0">
                <a:latin typeface="Courier New" panose="02070309020205020404" pitchFamily="49" charset="0"/>
                <a:cs typeface="Courier New" panose="02070309020205020404" pitchFamily="49" charset="0"/>
              </a:rPr>
              <a:t> &lt; COUNT; </a:t>
            </a:r>
            <a:r>
              <a:rPr lang="en-US" altLang="en-US" sz="1400" b="1" dirty="0" err="1">
                <a:latin typeface="Courier New" panose="02070309020205020404" pitchFamily="49" charset="0"/>
                <a:cs typeface="Courier New" panose="02070309020205020404" pitchFamily="49" charset="0"/>
              </a:rPr>
              <a:t>i</a:t>
            </a:r>
            <a:r>
              <a:rPr lang="en-US" altLang="en-US" sz="1400" b="1" dirty="0">
                <a:latin typeface="Courier New" panose="02070309020205020404" pitchFamily="49" charset="0"/>
                <a:cs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a:t>
            </a: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switch </a:t>
            </a:r>
            <a:r>
              <a:rPr lang="en-US" altLang="en-US" sz="1400" b="1" dirty="0">
                <a:latin typeface="Courier New" panose="02070309020205020404" pitchFamily="49" charset="0"/>
                <a:cs typeface="Courier New" panose="02070309020205020404" pitchFamily="49" charset="0"/>
              </a:rPr>
              <a:t>(</a:t>
            </a:r>
            <a:r>
              <a:rPr lang="en-US" altLang="en-US" sz="1400" b="1" dirty="0" err="1">
                <a:latin typeface="Courier New" panose="02070309020205020404" pitchFamily="49" charset="0"/>
                <a:cs typeface="Courier New" panose="02070309020205020404" pitchFamily="49" charset="0"/>
              </a:rPr>
              <a:t>rand.nextInt</a:t>
            </a:r>
            <a:r>
              <a:rPr lang="en-US" altLang="en-US" sz="1400" b="1" dirty="0">
                <a:latin typeface="Courier New" panose="02070309020205020404" pitchFamily="49" charset="0"/>
                <a:cs typeface="Courier New" panose="02070309020205020404" pitchFamily="49" charset="0"/>
              </a:rPr>
              <a:t>(2))</a:t>
            </a: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a:t>
            </a:r>
            <a:endParaRPr lang="en-US" altLang="en-US" sz="1400" b="1"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case </a:t>
            </a:r>
            <a:r>
              <a:rPr lang="en-US" altLang="en-US" sz="1400" b="1" dirty="0">
                <a:latin typeface="Courier New" panose="02070309020205020404" pitchFamily="49" charset="0"/>
                <a:cs typeface="Courier New" panose="02070309020205020404" pitchFamily="49" charset="0"/>
              </a:rPr>
              <a:t>0: figures[</a:t>
            </a:r>
            <a:r>
              <a:rPr lang="en-US" altLang="en-US" sz="1400" b="1" dirty="0" err="1">
                <a:latin typeface="Courier New" panose="02070309020205020404" pitchFamily="49" charset="0"/>
                <a:cs typeface="Courier New" panose="02070309020205020404" pitchFamily="49" charset="0"/>
              </a:rPr>
              <a:t>i</a:t>
            </a:r>
            <a:r>
              <a:rPr lang="en-US" altLang="en-US" sz="1400" b="1" dirty="0">
                <a:latin typeface="Courier New" panose="02070309020205020404" pitchFamily="49" charset="0"/>
                <a:cs typeface="Courier New" panose="02070309020205020404" pitchFamily="49" charset="0"/>
              </a:rPr>
              <a:t>] = new Circle(1.0);</a:t>
            </a: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break;</a:t>
            </a:r>
          </a:p>
          <a:p>
            <a:pPr eaLnBrk="1" hangingPunct="1">
              <a:spcBef>
                <a:spcPct val="0"/>
              </a:spcBef>
              <a:buFontTx/>
              <a:buNone/>
            </a:pPr>
            <a:endParaRPr lang="en-US" altLang="en-US" sz="1400" b="1"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case </a:t>
            </a:r>
            <a:r>
              <a:rPr lang="en-US" altLang="en-US" sz="1400" b="1" dirty="0">
                <a:latin typeface="Courier New" panose="02070309020205020404" pitchFamily="49" charset="0"/>
                <a:cs typeface="Courier New" panose="02070309020205020404" pitchFamily="49" charset="0"/>
              </a:rPr>
              <a:t>1: figures[</a:t>
            </a:r>
            <a:r>
              <a:rPr lang="en-US" altLang="en-US" sz="1400" b="1" dirty="0" err="1">
                <a:latin typeface="Courier New" panose="02070309020205020404" pitchFamily="49" charset="0"/>
                <a:cs typeface="Courier New" panose="02070309020205020404" pitchFamily="49" charset="0"/>
              </a:rPr>
              <a:t>i</a:t>
            </a:r>
            <a:r>
              <a:rPr lang="en-US" altLang="en-US" sz="1400" b="1" dirty="0">
                <a:latin typeface="Courier New" panose="02070309020205020404" pitchFamily="49" charset="0"/>
                <a:cs typeface="Courier New" panose="02070309020205020404" pitchFamily="49" charset="0"/>
              </a:rPr>
              <a:t>] = new Rectangle(1.0, 2.0);</a:t>
            </a: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break</a:t>
            </a:r>
            <a:r>
              <a:rPr lang="en-US" altLang="en-US" sz="1400" b="1" dirty="0">
                <a:latin typeface="Courier New" panose="02070309020205020404" pitchFamily="49" charset="0"/>
                <a:cs typeface="Courier New" panose="02070309020205020404" pitchFamily="49" charset="0"/>
              </a:rPr>
              <a:t>;</a:t>
            </a: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a:t>
            </a:r>
            <a:endParaRPr lang="en-US" altLang="en-US" sz="1400" b="1"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a:t>
            </a:r>
          </a:p>
          <a:p>
            <a:pPr eaLnBrk="1" hangingPunct="1">
              <a:spcBef>
                <a:spcPct val="0"/>
              </a:spcBef>
              <a:buFontTx/>
              <a:buNone/>
            </a:pPr>
            <a:endParaRPr lang="en-US" altLang="en-US" sz="1200" dirty="0" smtClean="0"/>
          </a:p>
          <a:p>
            <a:pPr eaLnBrk="1" hangingPunct="1">
              <a:spcBef>
                <a:spcPct val="0"/>
              </a:spcBef>
              <a:buFontTx/>
              <a:buNone/>
            </a:pPr>
            <a:r>
              <a:rPr lang="en-US" altLang="en-US" sz="2400" dirty="0" smtClean="0"/>
              <a:t>What is held in </a:t>
            </a:r>
            <a:r>
              <a:rPr lang="en-US" altLang="en-US" sz="2400" dirty="0" smtClean="0">
                <a:latin typeface="Courier New" panose="02070309020205020404" pitchFamily="49" charset="0"/>
                <a:cs typeface="Courier New" panose="02070309020205020404" pitchFamily="49" charset="0"/>
              </a:rPr>
              <a:t>figures[3]</a:t>
            </a:r>
            <a:r>
              <a:rPr lang="en-US" altLang="en-US" sz="2400" dirty="0" smtClean="0"/>
              <a:t>?</a:t>
            </a:r>
          </a:p>
          <a:p>
            <a:pPr eaLnBrk="1" hangingPunct="1">
              <a:spcBef>
                <a:spcPct val="0"/>
              </a:spcBef>
              <a:buFontTx/>
              <a:buNone/>
            </a:pPr>
            <a:endParaRPr lang="en-US" altLang="en-US" sz="2400" dirty="0"/>
          </a:p>
          <a:p>
            <a:pPr eaLnBrk="1" hangingPunct="1">
              <a:spcBef>
                <a:spcPct val="0"/>
              </a:spcBef>
              <a:buFontTx/>
              <a:buNone/>
            </a:pPr>
            <a:r>
              <a:rPr lang="en-US" altLang="en-US" sz="2400" dirty="0"/>
              <a:t>We cannot predict. The binding of </a:t>
            </a:r>
            <a:r>
              <a:rPr lang="en-US" altLang="en-US" sz="2400" dirty="0" smtClean="0">
                <a:latin typeface="Courier New" panose="02070309020205020404" pitchFamily="49" charset="0"/>
                <a:cs typeface="Courier New" panose="02070309020205020404" pitchFamily="49" charset="0"/>
              </a:rPr>
              <a:t>figures[3]</a:t>
            </a:r>
            <a:r>
              <a:rPr lang="en-US" altLang="en-US" sz="2400" dirty="0" smtClean="0"/>
              <a:t> to a </a:t>
            </a:r>
            <a:r>
              <a:rPr lang="en-US" altLang="en-US" sz="2400" dirty="0"/>
              <a:t>class </a:t>
            </a:r>
            <a:r>
              <a:rPr lang="en-US" altLang="en-US" sz="2400" dirty="0" smtClean="0"/>
              <a:t>(</a:t>
            </a:r>
            <a:r>
              <a:rPr lang="en-US" altLang="en-US" sz="2400" dirty="0" smtClean="0">
                <a:latin typeface="Courier New" panose="02070309020205020404" pitchFamily="49" charset="0"/>
                <a:cs typeface="Courier New" panose="02070309020205020404" pitchFamily="49" charset="0"/>
              </a:rPr>
              <a:t>Circle</a:t>
            </a:r>
            <a:r>
              <a:rPr lang="en-US" altLang="en-US" sz="2400" dirty="0" smtClean="0"/>
              <a:t> </a:t>
            </a:r>
            <a:r>
              <a:rPr lang="en-US" altLang="en-US" sz="2400" dirty="0"/>
              <a:t>or </a:t>
            </a:r>
            <a:r>
              <a:rPr lang="en-US" altLang="en-US" sz="2400" dirty="0" smtClean="0">
                <a:latin typeface="Courier New" panose="02070309020205020404" pitchFamily="49" charset="0"/>
                <a:cs typeface="Courier New" panose="02070309020205020404" pitchFamily="49" charset="0"/>
              </a:rPr>
              <a:t>Rectangle</a:t>
            </a:r>
            <a:r>
              <a:rPr lang="en-US" altLang="en-US" sz="2400" dirty="0" smtClean="0"/>
              <a:t>) </a:t>
            </a:r>
            <a:r>
              <a:rPr lang="en-US" altLang="en-US" sz="2400" dirty="0"/>
              <a:t>occurs dynamically, at run time.</a:t>
            </a:r>
          </a:p>
          <a:p>
            <a:pPr eaLnBrk="1" hangingPunct="1">
              <a:spcBef>
                <a:spcPct val="0"/>
              </a:spcBef>
              <a:buFontTx/>
              <a:buNone/>
            </a:pPr>
            <a:endParaRPr lang="en-US" altLang="en-US" sz="2400" dirty="0"/>
          </a:p>
          <a:p>
            <a:pPr eaLnBrk="1" hangingPunct="1">
              <a:spcBef>
                <a:spcPct val="0"/>
              </a:spcBef>
              <a:buFontTx/>
              <a:buNone/>
            </a:pPr>
            <a:r>
              <a:rPr lang="en-US" altLang="en-US" sz="2400" dirty="0">
                <a:latin typeface="Courier New" panose="02070309020205020404" pitchFamily="49" charset="0"/>
                <a:cs typeface="Courier New" panose="02070309020205020404" pitchFamily="49" charset="0"/>
              </a:rPr>
              <a:t>figures[3]</a:t>
            </a:r>
            <a:r>
              <a:rPr lang="en-US" altLang="en-US" sz="2400" dirty="0" smtClean="0"/>
              <a:t> </a:t>
            </a:r>
            <a:r>
              <a:rPr lang="en-US" altLang="en-US" sz="2400" dirty="0"/>
              <a:t>is a polymorphic object.</a:t>
            </a:r>
          </a:p>
        </p:txBody>
      </p:sp>
    </p:spTree>
    <p:extLst>
      <p:ext uri="{BB962C8B-B14F-4D97-AF65-F5344CB8AC3E}">
        <p14:creationId xmlns:p14="http://schemas.microsoft.com/office/powerpoint/2010/main" val="575858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8" end="1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4000" dirty="0" smtClean="0"/>
              <a:t>2.2 The Stack</a:t>
            </a:r>
          </a:p>
        </p:txBody>
      </p:sp>
      <p:pic>
        <p:nvPicPr>
          <p:cNvPr id="5123" name="Picture 6" descr="37461_CH03_FIG030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133600" y="1828800"/>
            <a:ext cx="5343525" cy="1870075"/>
          </a:xfrm>
          <a:noFill/>
        </p:spPr>
      </p:pic>
      <p:sp>
        <p:nvSpPr>
          <p:cNvPr id="5124" name="Rectangle 10"/>
          <p:cNvSpPr>
            <a:spLocks noGrp="1" noChangeArrowheads="1"/>
          </p:cNvSpPr>
          <p:nvPr>
            <p:ph type="body" sz="half" idx="2"/>
          </p:nvPr>
        </p:nvSpPr>
        <p:spPr>
          <a:xfrm>
            <a:off x="457200" y="4114800"/>
            <a:ext cx="8229600" cy="2187575"/>
          </a:xfrm>
        </p:spPr>
        <p:txBody>
          <a:bodyPr/>
          <a:lstStyle/>
          <a:p>
            <a:pPr eaLnBrk="1" hangingPunct="1"/>
            <a:r>
              <a:rPr lang="en-US" altLang="en-US" sz="2800" b="1" dirty="0" smtClean="0"/>
              <a:t>Stack</a:t>
            </a:r>
            <a:r>
              <a:rPr lang="en-US" altLang="en-US" sz="2800" dirty="0" smtClean="0"/>
              <a:t>  A structure in which elements are added and removed from only one end; a “last in, first out” (LIFO) structure </a:t>
            </a:r>
          </a:p>
        </p:txBody>
      </p:sp>
      <p:sp>
        <p:nvSpPr>
          <p:cNvPr id="5125" name="Text Box 8"/>
          <p:cNvSpPr txBox="1">
            <a:spLocks noChangeArrowheads="1"/>
          </p:cNvSpPr>
          <p:nvPr/>
        </p:nvSpPr>
        <p:spPr bwMode="auto">
          <a:xfrm>
            <a:off x="822325" y="4151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0973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Grp="1" noChangeArrowheads="1"/>
          </p:cNvSpPr>
          <p:nvPr>
            <p:ph type="title"/>
          </p:nvPr>
        </p:nvSpPr>
        <p:spPr/>
        <p:txBody>
          <a:bodyPr/>
          <a:lstStyle/>
          <a:p>
            <a:pPr eaLnBrk="1" hangingPunct="1"/>
            <a:r>
              <a:rPr lang="en-US" altLang="en-US" sz="4000" dirty="0" smtClean="0"/>
              <a:t>Operations on Stacks</a:t>
            </a:r>
          </a:p>
        </p:txBody>
      </p:sp>
      <p:sp>
        <p:nvSpPr>
          <p:cNvPr id="6147" name="Rectangle 9"/>
          <p:cNvSpPr>
            <a:spLocks noGrp="1" noChangeArrowheads="1"/>
          </p:cNvSpPr>
          <p:nvPr>
            <p:ph type="body" idx="1"/>
          </p:nvPr>
        </p:nvSpPr>
        <p:spPr/>
        <p:txBody>
          <a:bodyPr/>
          <a:lstStyle/>
          <a:p>
            <a:pPr eaLnBrk="1" hangingPunct="1"/>
            <a:r>
              <a:rPr lang="en-US" altLang="en-US" sz="2800" dirty="0" smtClean="0"/>
              <a:t>Constructor</a:t>
            </a:r>
          </a:p>
          <a:p>
            <a:pPr lvl="1" eaLnBrk="1" hangingPunct="1"/>
            <a:r>
              <a:rPr lang="en-US" altLang="en-US" sz="2400" dirty="0" smtClean="0"/>
              <a:t>new</a:t>
            </a:r>
            <a:r>
              <a:rPr lang="en-US" altLang="en-US" sz="2400" i="1" dirty="0" smtClean="0"/>
              <a:t> - </a:t>
            </a:r>
            <a:r>
              <a:rPr lang="en-US" altLang="en-US" sz="2400" dirty="0" smtClean="0"/>
              <a:t>creates an empty stack</a:t>
            </a:r>
          </a:p>
          <a:p>
            <a:pPr eaLnBrk="1" hangingPunct="1"/>
            <a:r>
              <a:rPr lang="en-US" altLang="en-US" sz="2800" dirty="0" smtClean="0"/>
              <a:t>Transformers</a:t>
            </a:r>
          </a:p>
          <a:p>
            <a:pPr lvl="1" eaLnBrk="1" hangingPunct="1"/>
            <a:r>
              <a:rPr lang="en-US" altLang="en-US" sz="2400" dirty="0" smtClean="0"/>
              <a:t>push</a:t>
            </a:r>
            <a:r>
              <a:rPr lang="en-US" altLang="en-US" sz="2400" i="1" dirty="0" smtClean="0"/>
              <a:t> - </a:t>
            </a:r>
            <a:r>
              <a:rPr lang="en-US" altLang="en-US" sz="2400" dirty="0" smtClean="0"/>
              <a:t>adds an element to the top of a stack </a:t>
            </a:r>
          </a:p>
          <a:p>
            <a:pPr lvl="1" eaLnBrk="1" hangingPunct="1"/>
            <a:r>
              <a:rPr lang="en-US" altLang="en-US" sz="2400" dirty="0" smtClean="0"/>
              <a:t>pop - removes the top element off the stack </a:t>
            </a:r>
          </a:p>
          <a:p>
            <a:pPr eaLnBrk="1" hangingPunct="1"/>
            <a:r>
              <a:rPr lang="en-US" altLang="en-US" sz="2800" dirty="0" smtClean="0"/>
              <a:t>Observer</a:t>
            </a:r>
          </a:p>
          <a:p>
            <a:pPr lvl="1" eaLnBrk="1" hangingPunct="1"/>
            <a:r>
              <a:rPr lang="en-US" altLang="en-US" sz="2400" dirty="0" smtClean="0"/>
              <a:t>top - returns the top element of a stack</a:t>
            </a:r>
          </a:p>
        </p:txBody>
      </p:sp>
    </p:spTree>
    <p:extLst>
      <p:ext uri="{BB962C8B-B14F-4D97-AF65-F5344CB8AC3E}">
        <p14:creationId xmlns:p14="http://schemas.microsoft.com/office/powerpoint/2010/main" val="287792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37461_CH03_FIG030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685800" y="360872"/>
            <a:ext cx="3831352" cy="5867400"/>
          </a:xfrm>
          <a:noFill/>
        </p:spPr>
      </p:pic>
      <p:sp>
        <p:nvSpPr>
          <p:cNvPr id="7171" name="Text Box 6"/>
          <p:cNvSpPr txBox="1">
            <a:spLocks noChangeArrowheads="1"/>
          </p:cNvSpPr>
          <p:nvPr/>
        </p:nvSpPr>
        <p:spPr bwMode="auto">
          <a:xfrm>
            <a:off x="5181600" y="350808"/>
            <a:ext cx="232568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b="1" dirty="0"/>
              <a:t>Effects of</a:t>
            </a:r>
          </a:p>
          <a:p>
            <a:pPr eaLnBrk="1" hangingPunct="1"/>
            <a:r>
              <a:rPr lang="en-US" altLang="en-US" sz="3200" b="1" dirty="0"/>
              <a:t>Stack </a:t>
            </a:r>
          </a:p>
          <a:p>
            <a:pPr eaLnBrk="1" hangingPunct="1"/>
            <a:r>
              <a:rPr lang="en-US" altLang="en-US" sz="3200" b="1" dirty="0"/>
              <a:t>Operations</a:t>
            </a:r>
          </a:p>
        </p:txBody>
      </p:sp>
    </p:spTree>
    <p:extLst>
      <p:ext uri="{BB962C8B-B14F-4D97-AF65-F5344CB8AC3E}">
        <p14:creationId xmlns:p14="http://schemas.microsoft.com/office/powerpoint/2010/main" val="1075810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4000" dirty="0" smtClean="0"/>
              <a:t>Using Stacks</a:t>
            </a:r>
          </a:p>
        </p:txBody>
      </p:sp>
      <p:sp>
        <p:nvSpPr>
          <p:cNvPr id="8195" name="Rectangle 3"/>
          <p:cNvSpPr>
            <a:spLocks noGrp="1" noChangeArrowheads="1"/>
          </p:cNvSpPr>
          <p:nvPr>
            <p:ph type="body" idx="1"/>
          </p:nvPr>
        </p:nvSpPr>
        <p:spPr/>
        <p:txBody>
          <a:bodyPr/>
          <a:lstStyle/>
          <a:p>
            <a:pPr eaLnBrk="1" hangingPunct="1">
              <a:lnSpc>
                <a:spcPct val="90000"/>
              </a:lnSpc>
            </a:pPr>
            <a:r>
              <a:rPr lang="en-US" altLang="en-US" sz="2800" dirty="0" smtClean="0"/>
              <a:t>Stacks are often used for “system” programming:</a:t>
            </a:r>
          </a:p>
          <a:p>
            <a:pPr lvl="1" eaLnBrk="1" hangingPunct="1">
              <a:lnSpc>
                <a:spcPct val="90000"/>
              </a:lnSpc>
            </a:pPr>
            <a:r>
              <a:rPr lang="en-US" altLang="en-US" sz="2400" dirty="0" smtClean="0"/>
              <a:t>Programming language systems use a stack to keep track of sequences of operation calls </a:t>
            </a:r>
          </a:p>
          <a:p>
            <a:pPr lvl="1" eaLnBrk="1" hangingPunct="1">
              <a:lnSpc>
                <a:spcPct val="90000"/>
              </a:lnSpc>
            </a:pPr>
            <a:r>
              <a:rPr lang="en-US" altLang="en-US" sz="2400" dirty="0" smtClean="0"/>
              <a:t>Compilers use stacks to analyze nested language statements</a:t>
            </a:r>
          </a:p>
          <a:p>
            <a:pPr lvl="1" eaLnBrk="1" hangingPunct="1">
              <a:lnSpc>
                <a:spcPct val="90000"/>
              </a:lnSpc>
            </a:pPr>
            <a:r>
              <a:rPr lang="en-US" altLang="en-US" sz="2400" dirty="0" smtClean="0"/>
              <a:t>Operating systems save information about the current process on a stack, so that it can work on a higher-priority, interrupting process </a:t>
            </a:r>
          </a:p>
          <a:p>
            <a:pPr eaLnBrk="1" hangingPunct="1">
              <a:lnSpc>
                <a:spcPct val="90000"/>
              </a:lnSpc>
            </a:pPr>
            <a:r>
              <a:rPr lang="en-US" altLang="en-US" sz="2800" dirty="0" smtClean="0"/>
              <a:t>Stacks are good for storing “postponed obligations”</a:t>
            </a:r>
          </a:p>
        </p:txBody>
      </p:sp>
    </p:spTree>
    <p:extLst>
      <p:ext uri="{BB962C8B-B14F-4D97-AF65-F5344CB8AC3E}">
        <p14:creationId xmlns:p14="http://schemas.microsoft.com/office/powerpoint/2010/main" val="4266210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4000" dirty="0" smtClean="0"/>
              <a:t>2.3 Collection Elements</a:t>
            </a:r>
          </a:p>
        </p:txBody>
      </p:sp>
      <p:sp>
        <p:nvSpPr>
          <p:cNvPr id="9219" name="Rectangle 3"/>
          <p:cNvSpPr>
            <a:spLocks noGrp="1" noChangeArrowheads="1"/>
          </p:cNvSpPr>
          <p:nvPr>
            <p:ph type="body" idx="1"/>
          </p:nvPr>
        </p:nvSpPr>
        <p:spPr/>
        <p:txBody>
          <a:bodyPr/>
          <a:lstStyle/>
          <a:p>
            <a:pPr eaLnBrk="1" hangingPunct="1"/>
            <a:r>
              <a:rPr lang="en-US" altLang="en-US" sz="2800" b="1" dirty="0" smtClean="0"/>
              <a:t>Collection</a:t>
            </a:r>
            <a:r>
              <a:rPr lang="en-US" altLang="en-US" sz="2800" dirty="0" smtClean="0"/>
              <a:t>  An object that holds other objects. Typically we are interested in inserting, removing, and obtaining the elements of a collection.</a:t>
            </a:r>
          </a:p>
          <a:p>
            <a:pPr eaLnBrk="1" hangingPunct="1"/>
            <a:r>
              <a:rPr lang="en-US" altLang="en-US" sz="2800" dirty="0" smtClean="0"/>
              <a:t>A stack is an example of a Collection ADT. It collects together elements for future use, while maintaining a first in – last out ordering among the elements. </a:t>
            </a:r>
          </a:p>
        </p:txBody>
      </p:sp>
    </p:spTree>
    <p:extLst>
      <p:ext uri="{BB962C8B-B14F-4D97-AF65-F5344CB8AC3E}">
        <p14:creationId xmlns:p14="http://schemas.microsoft.com/office/powerpoint/2010/main" val="1479332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4000" dirty="0" smtClean="0"/>
              <a:t>How can we implement stacks that hold different types of elements?</a:t>
            </a:r>
          </a:p>
        </p:txBody>
      </p:sp>
      <p:sp>
        <p:nvSpPr>
          <p:cNvPr id="10244" name="Text Box 6"/>
          <p:cNvSpPr txBox="1">
            <a:spLocks noChangeArrowheads="1"/>
          </p:cNvSpPr>
          <p:nvPr/>
        </p:nvSpPr>
        <p:spPr bwMode="auto">
          <a:xfrm>
            <a:off x="1377156" y="4400051"/>
            <a:ext cx="56284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t>This approach is too redundant and not </a:t>
            </a:r>
            <a:endParaRPr lang="en-US" altLang="en-US" sz="2400" dirty="0" smtClean="0"/>
          </a:p>
          <a:p>
            <a:pPr eaLnBrk="1" hangingPunct="1"/>
            <a:r>
              <a:rPr lang="en-US" altLang="en-US" sz="2400" dirty="0" smtClean="0"/>
              <a:t>generally useful.</a:t>
            </a:r>
            <a:endParaRPr lang="en-US" altLang="en-US" sz="2400" dirty="0"/>
          </a:p>
        </p:txBody>
      </p:sp>
      <p:sp>
        <p:nvSpPr>
          <p:cNvPr id="5" name="Text Box 6"/>
          <p:cNvSpPr txBox="1">
            <a:spLocks noChangeArrowheads="1"/>
          </p:cNvSpPr>
          <p:nvPr/>
        </p:nvSpPr>
        <p:spPr bwMode="auto">
          <a:xfrm>
            <a:off x="305519" y="1787525"/>
            <a:ext cx="68932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smtClean="0"/>
              <a:t>One </a:t>
            </a:r>
            <a:r>
              <a:rPr lang="en-US" altLang="en-US" sz="2400" dirty="0"/>
              <a:t>approach is </a:t>
            </a:r>
            <a:r>
              <a:rPr lang="en-US" altLang="en-US" sz="2400" dirty="0" smtClean="0"/>
              <a:t>to implement a separate stack </a:t>
            </a:r>
          </a:p>
          <a:p>
            <a:pPr eaLnBrk="1" hangingPunct="1"/>
            <a:r>
              <a:rPr lang="en-US" altLang="en-US" sz="2400" dirty="0" smtClean="0"/>
              <a:t>class</a:t>
            </a:r>
            <a:r>
              <a:rPr lang="en-US" altLang="en-US" sz="2400" dirty="0"/>
              <a:t> </a:t>
            </a:r>
            <a:r>
              <a:rPr lang="en-US" altLang="en-US" sz="2400" dirty="0" smtClean="0"/>
              <a:t>for each element type:</a:t>
            </a:r>
            <a:endParaRPr lang="en-US" altLang="en-US" sz="2400"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2712" b="80000"/>
          <a:stretch/>
        </p:blipFill>
        <p:spPr>
          <a:xfrm>
            <a:off x="1066800" y="2819400"/>
            <a:ext cx="5468112" cy="1188720"/>
          </a:xfrm>
          <a:prstGeom prst="rect">
            <a:avLst/>
          </a:prstGeom>
        </p:spPr>
      </p:pic>
    </p:spTree>
    <p:extLst>
      <p:ext uri="{BB962C8B-B14F-4D97-AF65-F5344CB8AC3E}">
        <p14:creationId xmlns:p14="http://schemas.microsoft.com/office/powerpoint/2010/main" val="326220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p:cTn id="13" dur="1000" fill="hold"/>
                                        <p:tgtEl>
                                          <p:spTgt spid="10244"/>
                                        </p:tgtEl>
                                        <p:attrNameLst>
                                          <p:attrName>ppt_w</p:attrName>
                                        </p:attrNameLst>
                                      </p:cBhvr>
                                      <p:tavLst>
                                        <p:tav tm="0">
                                          <p:val>
                                            <p:fltVal val="0"/>
                                          </p:val>
                                        </p:tav>
                                        <p:tav tm="100000">
                                          <p:val>
                                            <p:strVal val="#ppt_w"/>
                                          </p:val>
                                        </p:tav>
                                      </p:tavLst>
                                    </p:anim>
                                    <p:anim calcmode="lin" valueType="num">
                                      <p:cBhvr>
                                        <p:cTn id="14" dur="1000" fill="hold"/>
                                        <p:tgtEl>
                                          <p:spTgt spid="10244"/>
                                        </p:tgtEl>
                                        <p:attrNameLst>
                                          <p:attrName>ppt_h</p:attrName>
                                        </p:attrNameLst>
                                      </p:cBhvr>
                                      <p:tavLst>
                                        <p:tav tm="0">
                                          <p:val>
                                            <p:fltVal val="0"/>
                                          </p:val>
                                        </p:tav>
                                        <p:tav tm="100000">
                                          <p:val>
                                            <p:strVal val="#ppt_h"/>
                                          </p:val>
                                        </p:tav>
                                      </p:tavLst>
                                    </p:anim>
                                    <p:anim calcmode="lin" valueType="num">
                                      <p:cBhvr>
                                        <p:cTn id="15" dur="1000" fill="hold"/>
                                        <p:tgtEl>
                                          <p:spTgt spid="10244"/>
                                        </p:tgtEl>
                                        <p:attrNameLst>
                                          <p:attrName>style.rotation</p:attrName>
                                        </p:attrNameLst>
                                      </p:cBhvr>
                                      <p:tavLst>
                                        <p:tav tm="0">
                                          <p:val>
                                            <p:fltVal val="90"/>
                                          </p:val>
                                        </p:tav>
                                        <p:tav tm="100000">
                                          <p:val>
                                            <p:fltVal val="0"/>
                                          </p:val>
                                        </p:tav>
                                      </p:tavLst>
                                    </p:anim>
                                    <p:animEffect transition="in" filter="fade">
                                      <p:cBhvr>
                                        <p:cTn id="16"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792162"/>
          </a:xfrm>
        </p:spPr>
        <p:txBody>
          <a:bodyPr/>
          <a:lstStyle/>
          <a:p>
            <a:pPr eaLnBrk="1" hangingPunct="1"/>
            <a:r>
              <a:rPr lang="en-US" altLang="en-US" sz="4000" dirty="0" smtClean="0"/>
              <a:t>Chapter 2: The Stack ADT</a:t>
            </a:r>
          </a:p>
        </p:txBody>
      </p:sp>
      <p:sp>
        <p:nvSpPr>
          <p:cNvPr id="6147" name="Rectangle 3"/>
          <p:cNvSpPr>
            <a:spLocks noGrp="1" noChangeArrowheads="1"/>
          </p:cNvSpPr>
          <p:nvPr>
            <p:ph type="body" idx="1"/>
          </p:nvPr>
        </p:nvSpPr>
        <p:spPr>
          <a:xfrm>
            <a:off x="342900" y="1143000"/>
            <a:ext cx="8458200" cy="4525963"/>
          </a:xfrm>
        </p:spPr>
        <p:txBody>
          <a:bodyPr/>
          <a:lstStyle/>
          <a:p>
            <a:pPr eaLnBrk="1" hangingPunct="1">
              <a:buFontTx/>
              <a:buNone/>
            </a:pPr>
            <a:r>
              <a:rPr lang="en-US" altLang="en-US" sz="2800" dirty="0" smtClean="0"/>
              <a:t>2.1 </a:t>
            </a:r>
            <a:r>
              <a:rPr lang="en-US" altLang="en-US" sz="2800" dirty="0"/>
              <a:t>– </a:t>
            </a:r>
            <a:r>
              <a:rPr lang="en-US" altLang="en-US" sz="2800" dirty="0" smtClean="0"/>
              <a:t>Abstraction</a:t>
            </a:r>
          </a:p>
          <a:p>
            <a:pPr eaLnBrk="1" hangingPunct="1">
              <a:buFontTx/>
              <a:buNone/>
            </a:pPr>
            <a:r>
              <a:rPr lang="en-US" altLang="en-US" sz="2800" dirty="0" smtClean="0"/>
              <a:t>2.2 – The Stack</a:t>
            </a:r>
            <a:endParaRPr lang="en-US" altLang="en-US" sz="2800" dirty="0"/>
          </a:p>
          <a:p>
            <a:pPr eaLnBrk="1" hangingPunct="1">
              <a:buFontTx/>
              <a:buNone/>
            </a:pPr>
            <a:r>
              <a:rPr lang="en-US" altLang="en-US" sz="2800" dirty="0" smtClean="0"/>
              <a:t>2.3 </a:t>
            </a:r>
            <a:r>
              <a:rPr lang="en-US" altLang="en-US" sz="2800" dirty="0"/>
              <a:t>– Collection Elements</a:t>
            </a:r>
          </a:p>
          <a:p>
            <a:pPr eaLnBrk="1" hangingPunct="1">
              <a:buFontTx/>
              <a:buNone/>
            </a:pPr>
            <a:r>
              <a:rPr lang="en-US" altLang="en-US" sz="2800" dirty="0" smtClean="0"/>
              <a:t>2.4 </a:t>
            </a:r>
            <a:r>
              <a:rPr lang="en-US" altLang="en-US" sz="2800" dirty="0"/>
              <a:t>– </a:t>
            </a:r>
            <a:r>
              <a:rPr lang="en-US" altLang="en-US" sz="2800" dirty="0" smtClean="0"/>
              <a:t>The Stack Interface</a:t>
            </a:r>
          </a:p>
          <a:p>
            <a:pPr eaLnBrk="1" hangingPunct="1">
              <a:buFontTx/>
              <a:buNone/>
            </a:pPr>
            <a:r>
              <a:rPr lang="en-US" altLang="en-US" sz="2800" dirty="0" smtClean="0"/>
              <a:t>2.5 </a:t>
            </a:r>
            <a:r>
              <a:rPr lang="en-US" altLang="en-US" sz="2800" dirty="0"/>
              <a:t>– Array-Based </a:t>
            </a:r>
            <a:r>
              <a:rPr lang="en-US" altLang="en-US" sz="2800" dirty="0" smtClean="0"/>
              <a:t>Stack Implementations</a:t>
            </a:r>
            <a:endParaRPr lang="en-US" altLang="en-US" sz="2800" dirty="0"/>
          </a:p>
          <a:p>
            <a:pPr eaLnBrk="1" hangingPunct="1">
              <a:buFontTx/>
              <a:buNone/>
            </a:pPr>
            <a:r>
              <a:rPr lang="en-US" altLang="en-US" sz="2800" dirty="0" smtClean="0"/>
              <a:t>2.6 </a:t>
            </a:r>
            <a:r>
              <a:rPr lang="en-US" altLang="en-US" sz="2800" dirty="0"/>
              <a:t>– Application: </a:t>
            </a:r>
            <a:r>
              <a:rPr lang="en-US" altLang="en-US" sz="2800" dirty="0" smtClean="0"/>
              <a:t>Balanced Expressions</a:t>
            </a:r>
          </a:p>
          <a:p>
            <a:pPr eaLnBrk="1" hangingPunct="1">
              <a:buFontTx/>
              <a:buNone/>
            </a:pPr>
            <a:r>
              <a:rPr lang="en-US" altLang="en-US" sz="2800" dirty="0" smtClean="0"/>
              <a:t>2.7 – Introduction to Linked Lists</a:t>
            </a:r>
            <a:endParaRPr lang="en-US" altLang="en-US" sz="2800" dirty="0"/>
          </a:p>
          <a:p>
            <a:pPr eaLnBrk="1" hangingPunct="1">
              <a:buFontTx/>
              <a:buNone/>
            </a:pPr>
            <a:r>
              <a:rPr lang="en-US" altLang="en-US" sz="2800" dirty="0" smtClean="0"/>
              <a:t>2.8 </a:t>
            </a:r>
            <a:r>
              <a:rPr lang="en-US" altLang="en-US" sz="2800" dirty="0"/>
              <a:t>– </a:t>
            </a:r>
            <a:r>
              <a:rPr lang="en-US" altLang="en-US" sz="2800" dirty="0" smtClean="0"/>
              <a:t>A Link-Based Stack</a:t>
            </a:r>
            <a:endParaRPr lang="en-US" altLang="en-US" sz="2800" dirty="0"/>
          </a:p>
          <a:p>
            <a:pPr eaLnBrk="1" hangingPunct="1">
              <a:buFontTx/>
              <a:buNone/>
            </a:pPr>
            <a:r>
              <a:rPr lang="en-US" altLang="en-US" sz="2800" dirty="0" smtClean="0"/>
              <a:t>2.9 </a:t>
            </a:r>
            <a:r>
              <a:rPr lang="en-US" altLang="en-US" sz="2800" dirty="0"/>
              <a:t>– </a:t>
            </a:r>
            <a:r>
              <a:rPr lang="en-US" altLang="en-US" sz="2800" dirty="0" smtClean="0"/>
              <a:t>Application: </a:t>
            </a:r>
            <a:r>
              <a:rPr lang="en-US" altLang="en-US" sz="2800" dirty="0"/>
              <a:t>Postfix Expression </a:t>
            </a:r>
            <a:r>
              <a:rPr lang="en-US" altLang="en-US" sz="2800" dirty="0" smtClean="0"/>
              <a:t>Evaluator</a:t>
            </a:r>
          </a:p>
          <a:p>
            <a:pPr eaLnBrk="1" hangingPunct="1">
              <a:buFontTx/>
              <a:buNone/>
            </a:pPr>
            <a:r>
              <a:rPr lang="en-US" altLang="en-US" sz="2800" dirty="0" smtClean="0"/>
              <a:t>2.10 – Stack Variations</a:t>
            </a:r>
            <a:endParaRPr lang="en-US" altLang="en-US" sz="2800" dirty="0"/>
          </a:p>
          <a:p>
            <a:pPr eaLnBrk="1" hangingPunct="1"/>
            <a:endParaRPr lang="en-US"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4000" dirty="0" smtClean="0"/>
              <a:t>How can we implement stacks that hold different types of elements?</a:t>
            </a:r>
          </a:p>
        </p:txBody>
      </p:sp>
      <p:sp>
        <p:nvSpPr>
          <p:cNvPr id="10244" name="Text Box 6"/>
          <p:cNvSpPr txBox="1">
            <a:spLocks noChangeArrowheads="1"/>
          </p:cNvSpPr>
          <p:nvPr/>
        </p:nvSpPr>
        <p:spPr bwMode="auto">
          <a:xfrm>
            <a:off x="914400" y="5317801"/>
            <a:ext cx="69020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t>This </a:t>
            </a:r>
            <a:r>
              <a:rPr lang="en-US" altLang="en-US" sz="2400" dirty="0" smtClean="0"/>
              <a:t>approach requires extra effort to keep track</a:t>
            </a:r>
          </a:p>
          <a:p>
            <a:pPr eaLnBrk="1" hangingPunct="1"/>
            <a:r>
              <a:rPr lang="en-US" altLang="en-US" sz="2400" dirty="0" smtClean="0"/>
              <a:t>of, and indicate, exactly what is in the stack.</a:t>
            </a:r>
            <a:endParaRPr lang="en-US" altLang="en-US" sz="2400" dirty="0"/>
          </a:p>
        </p:txBody>
      </p:sp>
      <p:sp>
        <p:nvSpPr>
          <p:cNvPr id="5" name="Text Box 6"/>
          <p:cNvSpPr txBox="1">
            <a:spLocks noChangeArrowheads="1"/>
          </p:cNvSpPr>
          <p:nvPr/>
        </p:nvSpPr>
        <p:spPr bwMode="auto">
          <a:xfrm>
            <a:off x="304800" y="1674984"/>
            <a:ext cx="68403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smtClean="0"/>
              <a:t>Another </a:t>
            </a:r>
            <a:r>
              <a:rPr lang="en-US" altLang="en-US" sz="2400" dirty="0"/>
              <a:t>approach is </a:t>
            </a:r>
            <a:r>
              <a:rPr lang="en-US" altLang="en-US" sz="2400" dirty="0" smtClean="0"/>
              <a:t>to implement a stack class</a:t>
            </a:r>
          </a:p>
          <a:p>
            <a:pPr eaLnBrk="1" hangingPunct="1"/>
            <a:r>
              <a:rPr lang="en-US" altLang="en-US" sz="2400" dirty="0" smtClean="0"/>
              <a:t>that can hold elements of class </a:t>
            </a:r>
            <a:r>
              <a:rPr lang="en-US" altLang="en-US" sz="2400" dirty="0" smtClean="0">
                <a:latin typeface="Courier New" panose="02070309020205020404" pitchFamily="49" charset="0"/>
                <a:cs typeface="Courier New" panose="02070309020205020404" pitchFamily="49" charset="0"/>
              </a:rPr>
              <a:t>Object</a:t>
            </a:r>
            <a:r>
              <a:rPr lang="en-US" altLang="en-US" sz="2400" dirty="0" smtClean="0"/>
              <a:t>:</a:t>
            </a:r>
            <a:endParaRPr lang="en-US" altLang="en-US" sz="2400" dirty="0"/>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2712" t="17949" b="41025"/>
          <a:stretch/>
        </p:blipFill>
        <p:spPr>
          <a:xfrm>
            <a:off x="1295400" y="2692680"/>
            <a:ext cx="5468112" cy="2438421"/>
          </a:xfrm>
          <a:prstGeom prst="rect">
            <a:avLst/>
          </a:prstGeom>
        </p:spPr>
      </p:pic>
    </p:spTree>
    <p:extLst>
      <p:ext uri="{BB962C8B-B14F-4D97-AF65-F5344CB8AC3E}">
        <p14:creationId xmlns:p14="http://schemas.microsoft.com/office/powerpoint/2010/main" val="224409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p:cTn id="13" dur="1000" fill="hold"/>
                                        <p:tgtEl>
                                          <p:spTgt spid="10244"/>
                                        </p:tgtEl>
                                        <p:attrNameLst>
                                          <p:attrName>ppt_w</p:attrName>
                                        </p:attrNameLst>
                                      </p:cBhvr>
                                      <p:tavLst>
                                        <p:tav tm="0">
                                          <p:val>
                                            <p:fltVal val="0"/>
                                          </p:val>
                                        </p:tav>
                                        <p:tav tm="100000">
                                          <p:val>
                                            <p:strVal val="#ppt_w"/>
                                          </p:val>
                                        </p:tav>
                                      </p:tavLst>
                                    </p:anim>
                                    <p:anim calcmode="lin" valueType="num">
                                      <p:cBhvr>
                                        <p:cTn id="14" dur="1000" fill="hold"/>
                                        <p:tgtEl>
                                          <p:spTgt spid="10244"/>
                                        </p:tgtEl>
                                        <p:attrNameLst>
                                          <p:attrName>ppt_h</p:attrName>
                                        </p:attrNameLst>
                                      </p:cBhvr>
                                      <p:tavLst>
                                        <p:tav tm="0">
                                          <p:val>
                                            <p:fltVal val="0"/>
                                          </p:val>
                                        </p:tav>
                                        <p:tav tm="100000">
                                          <p:val>
                                            <p:strVal val="#ppt_h"/>
                                          </p:val>
                                        </p:tav>
                                      </p:tavLst>
                                    </p:anim>
                                    <p:anim calcmode="lin" valueType="num">
                                      <p:cBhvr>
                                        <p:cTn id="15" dur="1000" fill="hold"/>
                                        <p:tgtEl>
                                          <p:spTgt spid="10244"/>
                                        </p:tgtEl>
                                        <p:attrNameLst>
                                          <p:attrName>style.rotation</p:attrName>
                                        </p:attrNameLst>
                                      </p:cBhvr>
                                      <p:tavLst>
                                        <p:tav tm="0">
                                          <p:val>
                                            <p:fltVal val="90"/>
                                          </p:val>
                                        </p:tav>
                                        <p:tav tm="100000">
                                          <p:val>
                                            <p:fltVal val="0"/>
                                          </p:val>
                                        </p:tav>
                                      </p:tavLst>
                                    </p:anim>
                                    <p:animEffect transition="in" filter="fade">
                                      <p:cBhvr>
                                        <p:cTn id="16"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z="4000" dirty="0" smtClean="0"/>
              <a:t>Collections of Class </a:t>
            </a:r>
            <a:r>
              <a:rPr lang="en-US" altLang="en-US" sz="4000" dirty="0" smtClean="0">
                <a:latin typeface="Courier New" panose="02070309020205020404" pitchFamily="49" charset="0"/>
                <a:cs typeface="Courier New" panose="02070309020205020404" pitchFamily="49" charset="0"/>
              </a:rPr>
              <a:t>Object</a:t>
            </a:r>
          </a:p>
        </p:txBody>
      </p:sp>
      <p:sp>
        <p:nvSpPr>
          <p:cNvPr id="12291" name="Rectangle 3"/>
          <p:cNvSpPr>
            <a:spLocks noGrp="1" noChangeArrowheads="1"/>
          </p:cNvSpPr>
          <p:nvPr>
            <p:ph type="body" idx="1"/>
          </p:nvPr>
        </p:nvSpPr>
        <p:spPr/>
        <p:txBody>
          <a:bodyPr/>
          <a:lstStyle/>
          <a:p>
            <a:pPr marL="396875" indent="-396875" eaLnBrk="1" hangingPunct="1"/>
            <a:r>
              <a:rPr lang="en-US" altLang="en-US" sz="2800" dirty="0" smtClean="0"/>
              <a:t>Note: whenever an element is removed from the collection it can only be referenced as an </a:t>
            </a:r>
            <a:r>
              <a:rPr lang="en-US" altLang="en-US" sz="2800" dirty="0" smtClean="0">
                <a:latin typeface="Courier New" panose="02070309020205020404" pitchFamily="49" charset="0"/>
                <a:cs typeface="Courier New" panose="02070309020205020404" pitchFamily="49" charset="0"/>
              </a:rPr>
              <a:t>Object</a:t>
            </a:r>
            <a:r>
              <a:rPr lang="en-US" altLang="en-US" sz="2800" dirty="0" smtClean="0"/>
              <a:t>. If you intend to use it as something else you must cast it into the type that you intend to use. </a:t>
            </a:r>
          </a:p>
          <a:p>
            <a:pPr marL="396875" indent="-396875" eaLnBrk="1" hangingPunct="1"/>
            <a:r>
              <a:rPr lang="en-US" altLang="en-US" sz="2800" dirty="0" smtClean="0"/>
              <a:t>For example:</a:t>
            </a:r>
          </a:p>
          <a:p>
            <a:pPr marL="396875" indent="-396875" eaLnBrk="1" hangingPunct="1">
              <a:buFontTx/>
              <a:buNone/>
            </a:pPr>
            <a:endParaRPr lang="en-US" altLang="en-US" sz="600" dirty="0" smtClean="0">
              <a:latin typeface="Courier New" panose="02070309020205020404" pitchFamily="49" charset="0"/>
            </a:endParaRPr>
          </a:p>
          <a:p>
            <a:pPr marL="796925" lvl="1" eaLnBrk="1" hangingPunct="1">
              <a:buFontTx/>
              <a:buNone/>
            </a:pPr>
            <a:r>
              <a:rPr lang="en-US" altLang="en-US" sz="1400" b="1" dirty="0" err="1" smtClean="0">
                <a:latin typeface="Courier New" panose="02070309020205020404" pitchFamily="49" charset="0"/>
              </a:rPr>
              <a:t>collection.push</a:t>
            </a:r>
            <a:r>
              <a:rPr lang="en-US" altLang="en-US" sz="1400" b="1" dirty="0" smtClean="0">
                <a:latin typeface="Courier New" panose="02070309020205020404" pitchFamily="49" charset="0"/>
              </a:rPr>
              <a:t>(“E. E. Cummings”);   // push string on a stack</a:t>
            </a:r>
          </a:p>
          <a:p>
            <a:pPr marL="796925" lvl="1" eaLnBrk="1" hangingPunct="1">
              <a:buFontTx/>
              <a:buNone/>
            </a:pPr>
            <a:r>
              <a:rPr lang="en-US" altLang="en-US" sz="1400" b="1" dirty="0" smtClean="0">
                <a:latin typeface="Courier New" panose="02070309020205020404" pitchFamily="49" charset="0"/>
              </a:rPr>
              <a:t>String poet = </a:t>
            </a:r>
            <a:r>
              <a:rPr lang="en-US" altLang="en-US" sz="1400" b="1" u="sng" dirty="0" smtClean="0">
                <a:latin typeface="Courier New" panose="02070309020205020404" pitchFamily="49" charset="0"/>
              </a:rPr>
              <a:t>(String)</a:t>
            </a:r>
            <a:r>
              <a:rPr lang="en-US" altLang="en-US" sz="1400" b="1" dirty="0" smtClean="0">
                <a:latin typeface="Courier New" panose="02070309020205020404" pitchFamily="49" charset="0"/>
              </a:rPr>
              <a:t> </a:t>
            </a:r>
            <a:r>
              <a:rPr lang="en-US" altLang="en-US" sz="1400" b="1" dirty="0" err="1" smtClean="0">
                <a:latin typeface="Courier New" panose="02070309020205020404" pitchFamily="49" charset="0"/>
              </a:rPr>
              <a:t>collection.top</a:t>
            </a:r>
            <a:r>
              <a:rPr lang="en-US" altLang="en-US" sz="1400" b="1" dirty="0" smtClean="0">
                <a:latin typeface="Courier New" panose="02070309020205020404" pitchFamily="49" charset="0"/>
              </a:rPr>
              <a:t>(); // cast top to String</a:t>
            </a:r>
          </a:p>
          <a:p>
            <a:pPr marL="796925" lvl="1" eaLnBrk="1" hangingPunct="1">
              <a:buFontTx/>
              <a:buNone/>
            </a:pPr>
            <a:r>
              <a:rPr lang="en-US" altLang="en-US" sz="1400" b="1" dirty="0" smtClean="0">
                <a:latin typeface="Courier New" panose="02070309020205020404" pitchFamily="49" charset="0"/>
              </a:rPr>
              <a:t>System.out.println(</a:t>
            </a:r>
            <a:r>
              <a:rPr lang="en-US" altLang="en-US" sz="1400" b="1" dirty="0" err="1" smtClean="0">
                <a:latin typeface="Courier New" panose="02070309020205020404" pitchFamily="49" charset="0"/>
              </a:rPr>
              <a:t>poet.toLowerCase</a:t>
            </a:r>
            <a:r>
              <a:rPr lang="en-US" altLang="en-US" sz="1400" b="1" dirty="0" smtClean="0">
                <a:latin typeface="Courier New" panose="02070309020205020404" pitchFamily="49" charset="0"/>
              </a:rPr>
              <a:t>());  // use the string</a:t>
            </a:r>
          </a:p>
          <a:p>
            <a:pPr marL="0" indent="0" eaLnBrk="1" hangingPunct="1">
              <a:buNone/>
            </a:pPr>
            <a:endParaRPr lang="en-US" altLang="en-US" sz="1400" dirty="0" smtClean="0">
              <a:latin typeface="Courier New" panose="02070309020205020404" pitchFamily="49" charset="0"/>
            </a:endParaRPr>
          </a:p>
        </p:txBody>
      </p:sp>
    </p:spTree>
    <p:extLst>
      <p:ext uri="{BB962C8B-B14F-4D97-AF65-F5344CB8AC3E}">
        <p14:creationId xmlns:p14="http://schemas.microsoft.com/office/powerpoint/2010/main" val="2350985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4000" dirty="0" smtClean="0"/>
              <a:t>How can we implement stacks that hold different types of elements?</a:t>
            </a:r>
          </a:p>
        </p:txBody>
      </p:sp>
      <p:sp>
        <p:nvSpPr>
          <p:cNvPr id="10244" name="Text Box 6"/>
          <p:cNvSpPr txBox="1">
            <a:spLocks noChangeArrowheads="1"/>
          </p:cNvSpPr>
          <p:nvPr/>
        </p:nvSpPr>
        <p:spPr bwMode="auto">
          <a:xfrm>
            <a:off x="914400" y="4343400"/>
            <a:ext cx="7529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t>This approach </a:t>
            </a:r>
            <a:r>
              <a:rPr lang="en-US" altLang="en-US" sz="2400" dirty="0" smtClean="0"/>
              <a:t>could work in certain specific situations</a:t>
            </a:r>
          </a:p>
          <a:p>
            <a:pPr eaLnBrk="1" hangingPunct="1"/>
            <a:r>
              <a:rPr lang="en-US" altLang="en-US" sz="2400" dirty="0" smtClean="0"/>
              <a:t>but it is not a general solution.</a:t>
            </a:r>
            <a:endParaRPr lang="en-US" altLang="en-US" sz="2400" dirty="0"/>
          </a:p>
        </p:txBody>
      </p:sp>
      <p:sp>
        <p:nvSpPr>
          <p:cNvPr id="5" name="Text Box 6"/>
          <p:cNvSpPr txBox="1">
            <a:spLocks noChangeArrowheads="1"/>
          </p:cNvSpPr>
          <p:nvPr/>
        </p:nvSpPr>
        <p:spPr bwMode="auto">
          <a:xfrm>
            <a:off x="304800" y="1674984"/>
            <a:ext cx="6636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smtClean="0"/>
              <a:t>Another </a:t>
            </a:r>
            <a:r>
              <a:rPr lang="en-US" altLang="en-US" sz="2400" dirty="0"/>
              <a:t>approach is </a:t>
            </a:r>
            <a:r>
              <a:rPr lang="en-US" altLang="en-US" sz="2400" dirty="0" smtClean="0"/>
              <a:t>to implement a stack class</a:t>
            </a:r>
          </a:p>
          <a:p>
            <a:pPr eaLnBrk="1" hangingPunct="1"/>
            <a:r>
              <a:rPr lang="en-US" altLang="en-US" sz="2400" dirty="0" smtClean="0"/>
              <a:t>that can hold elements of a particular interface:</a:t>
            </a:r>
            <a:endParaRPr lang="en-US" altLang="en-US" sz="2400"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050" t="58974" b="19231"/>
          <a:stretch/>
        </p:blipFill>
        <p:spPr>
          <a:xfrm>
            <a:off x="1143000" y="2720015"/>
            <a:ext cx="5449130" cy="1295408"/>
          </a:xfrm>
          <a:prstGeom prst="rect">
            <a:avLst/>
          </a:prstGeom>
        </p:spPr>
      </p:pic>
    </p:spTree>
    <p:extLst>
      <p:ext uri="{BB962C8B-B14F-4D97-AF65-F5344CB8AC3E}">
        <p14:creationId xmlns:p14="http://schemas.microsoft.com/office/powerpoint/2010/main" val="428899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p:cTn id="13" dur="1000" fill="hold"/>
                                        <p:tgtEl>
                                          <p:spTgt spid="10244"/>
                                        </p:tgtEl>
                                        <p:attrNameLst>
                                          <p:attrName>ppt_w</p:attrName>
                                        </p:attrNameLst>
                                      </p:cBhvr>
                                      <p:tavLst>
                                        <p:tav tm="0">
                                          <p:val>
                                            <p:fltVal val="0"/>
                                          </p:val>
                                        </p:tav>
                                        <p:tav tm="100000">
                                          <p:val>
                                            <p:strVal val="#ppt_w"/>
                                          </p:val>
                                        </p:tav>
                                      </p:tavLst>
                                    </p:anim>
                                    <p:anim calcmode="lin" valueType="num">
                                      <p:cBhvr>
                                        <p:cTn id="14" dur="1000" fill="hold"/>
                                        <p:tgtEl>
                                          <p:spTgt spid="10244"/>
                                        </p:tgtEl>
                                        <p:attrNameLst>
                                          <p:attrName>ppt_h</p:attrName>
                                        </p:attrNameLst>
                                      </p:cBhvr>
                                      <p:tavLst>
                                        <p:tav tm="0">
                                          <p:val>
                                            <p:fltVal val="0"/>
                                          </p:val>
                                        </p:tav>
                                        <p:tav tm="100000">
                                          <p:val>
                                            <p:strVal val="#ppt_h"/>
                                          </p:val>
                                        </p:tav>
                                      </p:tavLst>
                                    </p:anim>
                                    <p:anim calcmode="lin" valueType="num">
                                      <p:cBhvr>
                                        <p:cTn id="15" dur="1000" fill="hold"/>
                                        <p:tgtEl>
                                          <p:spTgt spid="10244"/>
                                        </p:tgtEl>
                                        <p:attrNameLst>
                                          <p:attrName>style.rotation</p:attrName>
                                        </p:attrNameLst>
                                      </p:cBhvr>
                                      <p:tavLst>
                                        <p:tav tm="0">
                                          <p:val>
                                            <p:fltVal val="90"/>
                                          </p:val>
                                        </p:tav>
                                        <p:tav tm="100000">
                                          <p:val>
                                            <p:fltVal val="0"/>
                                          </p:val>
                                        </p:tav>
                                      </p:tavLst>
                                    </p:anim>
                                    <p:animEffect transition="in" filter="fade">
                                      <p:cBhvr>
                                        <p:cTn id="16"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4000" dirty="0" smtClean="0"/>
              <a:t>How can we implement stacks that hold different types of elements?</a:t>
            </a:r>
          </a:p>
        </p:txBody>
      </p:sp>
      <p:sp>
        <p:nvSpPr>
          <p:cNvPr id="5" name="Text Box 6"/>
          <p:cNvSpPr txBox="1">
            <a:spLocks noChangeArrowheads="1"/>
          </p:cNvSpPr>
          <p:nvPr/>
        </p:nvSpPr>
        <p:spPr bwMode="auto">
          <a:xfrm>
            <a:off x="304800" y="1745615"/>
            <a:ext cx="75103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smtClean="0"/>
              <a:t>Generic stack – implement once and indicate the type</a:t>
            </a:r>
          </a:p>
          <a:p>
            <a:pPr eaLnBrk="1" hangingPunct="1"/>
            <a:r>
              <a:rPr lang="en-US" altLang="en-US" sz="2400" dirty="0" smtClean="0"/>
              <a:t>of element to be held on instantiation</a:t>
            </a:r>
            <a:endParaRPr lang="en-US" altLang="en-US" sz="2400" dirty="0"/>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2712" t="79487"/>
          <a:stretch/>
        </p:blipFill>
        <p:spPr>
          <a:xfrm>
            <a:off x="990600" y="2850400"/>
            <a:ext cx="5468112" cy="1219211"/>
          </a:xfrm>
          <a:prstGeom prst="rect">
            <a:avLst/>
          </a:prstGeom>
        </p:spPr>
      </p:pic>
      <p:sp>
        <p:nvSpPr>
          <p:cNvPr id="9" name="Content Placeholder 2"/>
          <p:cNvSpPr txBox="1">
            <a:spLocks/>
          </p:cNvSpPr>
          <p:nvPr/>
        </p:nvSpPr>
        <p:spPr bwMode="auto">
          <a:xfrm>
            <a:off x="914400" y="4419600"/>
            <a:ext cx="8229600"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en-US" sz="2400" kern="0" dirty="0" smtClean="0"/>
              <a:t>This is the approach we will use:</a:t>
            </a:r>
          </a:p>
          <a:p>
            <a:r>
              <a:rPr lang="en-US" altLang="en-US" sz="2000" kern="0" dirty="0" smtClean="0"/>
              <a:t>Parameterized types</a:t>
            </a:r>
          </a:p>
          <a:p>
            <a:r>
              <a:rPr lang="en-US" altLang="en-US" sz="2000" kern="0" dirty="0" smtClean="0"/>
              <a:t>Declared as &lt;T&gt;</a:t>
            </a:r>
          </a:p>
          <a:p>
            <a:r>
              <a:rPr lang="en-US" altLang="en-US" sz="2000" kern="0" dirty="0" smtClean="0"/>
              <a:t>Actual type provided upon instantiation</a:t>
            </a:r>
          </a:p>
        </p:txBody>
      </p:sp>
    </p:spTree>
    <p:extLst>
      <p:ext uri="{BB962C8B-B14F-4D97-AF65-F5344CB8AC3E}">
        <p14:creationId xmlns:p14="http://schemas.microsoft.com/office/powerpoint/2010/main" val="29397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z="4000" dirty="0" smtClean="0"/>
              <a:t>Generic Collections</a:t>
            </a:r>
          </a:p>
        </p:txBody>
      </p:sp>
      <p:sp>
        <p:nvSpPr>
          <p:cNvPr id="15363" name="Content Placeholder 2"/>
          <p:cNvSpPr>
            <a:spLocks noGrp="1"/>
          </p:cNvSpPr>
          <p:nvPr>
            <p:ph idx="1"/>
          </p:nvPr>
        </p:nvSpPr>
        <p:spPr/>
        <p:txBody>
          <a:bodyPr/>
          <a:lstStyle/>
          <a:p>
            <a:pPr eaLnBrk="1" hangingPunct="1"/>
            <a:r>
              <a:rPr lang="en-US" altLang="en-US" sz="2800" dirty="0" smtClean="0"/>
              <a:t>Example of beginning of Stack class definition:</a:t>
            </a:r>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r>
              <a:rPr lang="en-US" altLang="en-US" sz="2800" dirty="0" smtClean="0"/>
              <a:t>Example of application declaring various stacks:</a:t>
            </a:r>
          </a:p>
        </p:txBody>
      </p:sp>
      <p:sp>
        <p:nvSpPr>
          <p:cNvPr id="15364" name="Rectangle 4"/>
          <p:cNvSpPr>
            <a:spLocks noChangeArrowheads="1"/>
          </p:cNvSpPr>
          <p:nvPr/>
        </p:nvSpPr>
        <p:spPr bwMode="auto">
          <a:xfrm>
            <a:off x="1219200" y="2286000"/>
            <a:ext cx="60198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public class Stack&lt;T&gt;</a:t>
            </a:r>
          </a:p>
          <a:p>
            <a:pPr eaLnBrk="1" hangingPunct="1"/>
            <a:r>
              <a:rPr lang="en-US" altLang="en-US" dirty="0"/>
              <a:t>{</a:t>
            </a:r>
          </a:p>
          <a:p>
            <a:pPr eaLnBrk="1" hangingPunct="1"/>
            <a:r>
              <a:rPr lang="en-US" altLang="en-US" dirty="0" smtClean="0"/>
              <a:t>    protected </a:t>
            </a:r>
            <a:r>
              <a:rPr lang="en-US" altLang="en-US" dirty="0"/>
              <a:t>T</a:t>
            </a:r>
            <a:r>
              <a:rPr lang="en-US" altLang="en-US" dirty="0" smtClean="0"/>
              <a:t>[ ] </a:t>
            </a:r>
            <a:r>
              <a:rPr lang="en-US" altLang="en-US" dirty="0"/>
              <a:t>elements ; </a:t>
            </a:r>
          </a:p>
          <a:p>
            <a:pPr eaLnBrk="1" hangingPunct="1"/>
            <a:r>
              <a:rPr lang="en-US" altLang="en-US" dirty="0" smtClean="0"/>
              <a:t>    protected </a:t>
            </a:r>
            <a:r>
              <a:rPr lang="en-US" altLang="en-US" dirty="0"/>
              <a:t>int topIndex = -1; </a:t>
            </a:r>
          </a:p>
          <a:p>
            <a:pPr eaLnBrk="1" hangingPunct="1"/>
            <a:r>
              <a:rPr lang="en-US" altLang="en-US" dirty="0"/>
              <a:t>...</a:t>
            </a:r>
          </a:p>
        </p:txBody>
      </p:sp>
      <p:sp>
        <p:nvSpPr>
          <p:cNvPr id="15365" name="Rectangle 5"/>
          <p:cNvSpPr>
            <a:spLocks noChangeArrowheads="1"/>
          </p:cNvSpPr>
          <p:nvPr/>
        </p:nvSpPr>
        <p:spPr bwMode="auto">
          <a:xfrm>
            <a:off x="1219200" y="4572000"/>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smtClean="0"/>
              <a:t>Stack&lt;Integer</a:t>
            </a:r>
            <a:r>
              <a:rPr lang="en-US" altLang="en-US" dirty="0"/>
              <a:t>&gt; numbers;</a:t>
            </a:r>
          </a:p>
          <a:p>
            <a:pPr eaLnBrk="1" hangingPunct="1"/>
            <a:r>
              <a:rPr lang="en-US" altLang="en-US" dirty="0" smtClean="0"/>
              <a:t>Stack&lt;BankAccount</a:t>
            </a:r>
            <a:r>
              <a:rPr lang="en-US" altLang="en-US" dirty="0"/>
              <a:t>&gt; investments;</a:t>
            </a:r>
          </a:p>
          <a:p>
            <a:pPr eaLnBrk="1" hangingPunct="1"/>
            <a:r>
              <a:rPr lang="en-US" altLang="en-US" dirty="0" smtClean="0"/>
              <a:t>Stack&lt;String</a:t>
            </a:r>
            <a:r>
              <a:rPr lang="en-US" altLang="en-US" dirty="0"/>
              <a:t>&gt; answers;</a:t>
            </a:r>
          </a:p>
        </p:txBody>
      </p:sp>
    </p:spTree>
    <p:extLst>
      <p:ext uri="{BB962C8B-B14F-4D97-AF65-F5344CB8AC3E}">
        <p14:creationId xmlns:p14="http://schemas.microsoft.com/office/powerpoint/2010/main" val="25194474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z="4000" dirty="0" smtClean="0"/>
              <a:t>2.4 The Stack Interface</a:t>
            </a:r>
          </a:p>
        </p:txBody>
      </p:sp>
      <p:sp>
        <p:nvSpPr>
          <p:cNvPr id="25603" name="Rectangle 3"/>
          <p:cNvSpPr>
            <a:spLocks noGrp="1" noChangeArrowheads="1"/>
          </p:cNvSpPr>
          <p:nvPr>
            <p:ph type="body" idx="1"/>
          </p:nvPr>
        </p:nvSpPr>
        <p:spPr/>
        <p:txBody>
          <a:bodyPr/>
          <a:lstStyle/>
          <a:p>
            <a:pPr eaLnBrk="1" hangingPunct="1"/>
            <a:r>
              <a:rPr lang="en-US" altLang="en-US" sz="2800" dirty="0" smtClean="0"/>
              <a:t>Recall from Section 2.1 that a stack is a "last-in first-out" structure, with primary operations </a:t>
            </a:r>
          </a:p>
          <a:p>
            <a:pPr lvl="1" eaLnBrk="1" hangingPunct="1"/>
            <a:r>
              <a:rPr lang="en-US" altLang="en-US" sz="2400" dirty="0" smtClean="0"/>
              <a:t>push - adds an element to the top of the stack</a:t>
            </a:r>
          </a:p>
          <a:p>
            <a:pPr lvl="1" eaLnBrk="1" hangingPunct="1"/>
            <a:r>
              <a:rPr lang="en-US" altLang="en-US" sz="2400" dirty="0" smtClean="0"/>
              <a:t>pop - removes the top element off the stack</a:t>
            </a:r>
          </a:p>
          <a:p>
            <a:pPr lvl="1" eaLnBrk="1" hangingPunct="1"/>
            <a:r>
              <a:rPr lang="en-US" altLang="en-US" sz="2400" dirty="0" smtClean="0"/>
              <a:t>top - returns the top element of a stack</a:t>
            </a:r>
          </a:p>
          <a:p>
            <a:pPr eaLnBrk="1" hangingPunct="1"/>
            <a:r>
              <a:rPr lang="en-US" altLang="en-US" sz="2800" dirty="0" smtClean="0"/>
              <a:t>In addition we need a constructor that creates an empty stack </a:t>
            </a:r>
          </a:p>
          <a:p>
            <a:pPr eaLnBrk="1" hangingPunct="1"/>
            <a:r>
              <a:rPr lang="en-US" altLang="en-US" sz="2800" dirty="0" smtClean="0"/>
              <a:t>Our Stack ADT will be a generic stack. </a:t>
            </a:r>
          </a:p>
          <a:p>
            <a:pPr lvl="1" eaLnBrk="1" hangingPunct="1"/>
            <a:r>
              <a:rPr lang="en-US" altLang="en-US" sz="2400" dirty="0" smtClean="0"/>
              <a:t>The class of elements that a stack stores will be specified by the client code at the time the stack is instantiated.</a:t>
            </a:r>
          </a:p>
        </p:txBody>
      </p:sp>
    </p:spTree>
    <p:extLst>
      <p:ext uri="{BB962C8B-B14F-4D97-AF65-F5344CB8AC3E}">
        <p14:creationId xmlns:p14="http://schemas.microsoft.com/office/powerpoint/2010/main" val="1633465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z="4000" dirty="0" smtClean="0"/>
              <a:t>Exceptional Situations</a:t>
            </a:r>
          </a:p>
        </p:txBody>
      </p:sp>
      <p:sp>
        <p:nvSpPr>
          <p:cNvPr id="27651" name="Rectangle 3"/>
          <p:cNvSpPr>
            <a:spLocks noGrp="1" noChangeArrowheads="1"/>
          </p:cNvSpPr>
          <p:nvPr>
            <p:ph type="body" idx="1"/>
          </p:nvPr>
        </p:nvSpPr>
        <p:spPr/>
        <p:txBody>
          <a:bodyPr/>
          <a:lstStyle/>
          <a:p>
            <a:pPr eaLnBrk="1" hangingPunct="1"/>
            <a:r>
              <a:rPr lang="en-US" altLang="en-US" sz="2800" dirty="0" smtClean="0"/>
              <a:t>pop and top – what if the stack is empty?</a:t>
            </a:r>
          </a:p>
          <a:p>
            <a:pPr lvl="1" eaLnBrk="1" hangingPunct="1"/>
            <a:r>
              <a:rPr lang="en-US" altLang="en-US" sz="2400" dirty="0" smtClean="0"/>
              <a:t>throw a </a:t>
            </a:r>
            <a:r>
              <a:rPr lang="en-US" altLang="en-US" sz="2400" dirty="0" err="1" smtClean="0">
                <a:latin typeface="Courier New" panose="02070309020205020404" pitchFamily="49" charset="0"/>
                <a:cs typeface="Courier New" panose="02070309020205020404" pitchFamily="49" charset="0"/>
              </a:rPr>
              <a:t>StackUnderflowException</a:t>
            </a:r>
            <a:endParaRPr lang="en-US" altLang="en-US" sz="2400" dirty="0" smtClean="0">
              <a:latin typeface="Courier New" panose="02070309020205020404" pitchFamily="49" charset="0"/>
              <a:cs typeface="Courier New" panose="02070309020205020404" pitchFamily="49" charset="0"/>
            </a:endParaRPr>
          </a:p>
          <a:p>
            <a:pPr lvl="1" eaLnBrk="1" hangingPunct="1"/>
            <a:r>
              <a:rPr lang="en-US" altLang="en-US" sz="2400" dirty="0" smtClean="0"/>
              <a:t>plus define an </a:t>
            </a:r>
            <a:r>
              <a:rPr lang="en-US" altLang="en-US" sz="2400" dirty="0" smtClean="0">
                <a:latin typeface="Courier New" panose="02070309020205020404" pitchFamily="49" charset="0"/>
                <a:cs typeface="Courier New" panose="02070309020205020404" pitchFamily="49" charset="0"/>
              </a:rPr>
              <a:t>isEmpty</a:t>
            </a:r>
            <a:r>
              <a:rPr lang="en-US" altLang="en-US" sz="2400" dirty="0" smtClean="0"/>
              <a:t> method for use by the application</a:t>
            </a:r>
          </a:p>
          <a:p>
            <a:pPr eaLnBrk="1" hangingPunct="1"/>
            <a:r>
              <a:rPr lang="en-US" altLang="en-US" sz="2800" dirty="0" smtClean="0"/>
              <a:t>push – what if the stack is full?</a:t>
            </a:r>
          </a:p>
          <a:p>
            <a:pPr lvl="1" eaLnBrk="1" hangingPunct="1"/>
            <a:r>
              <a:rPr lang="en-US" altLang="en-US" sz="2400" dirty="0" smtClean="0"/>
              <a:t>throw a </a:t>
            </a:r>
            <a:r>
              <a:rPr lang="en-US" altLang="en-US" sz="2400" dirty="0" err="1" smtClean="0">
                <a:latin typeface="Courier New" panose="02070309020205020404" pitchFamily="49" charset="0"/>
                <a:cs typeface="Courier New" panose="02070309020205020404" pitchFamily="49" charset="0"/>
              </a:rPr>
              <a:t>StackOverflowException</a:t>
            </a:r>
            <a:endParaRPr lang="en-US" altLang="en-US" sz="2400" dirty="0" smtClean="0">
              <a:latin typeface="Courier New" panose="02070309020205020404" pitchFamily="49" charset="0"/>
              <a:cs typeface="Courier New" panose="02070309020205020404" pitchFamily="49" charset="0"/>
            </a:endParaRPr>
          </a:p>
          <a:p>
            <a:pPr lvl="1" eaLnBrk="1" hangingPunct="1"/>
            <a:r>
              <a:rPr lang="en-US" altLang="en-US" sz="2400" dirty="0" smtClean="0"/>
              <a:t>plus define an </a:t>
            </a:r>
            <a:r>
              <a:rPr lang="en-US" altLang="en-US" sz="2400" dirty="0" smtClean="0">
                <a:latin typeface="Courier New" panose="02070309020205020404" pitchFamily="49" charset="0"/>
                <a:cs typeface="Courier New" panose="02070309020205020404" pitchFamily="49" charset="0"/>
              </a:rPr>
              <a:t>isFull</a:t>
            </a:r>
            <a:r>
              <a:rPr lang="en-US" altLang="en-US" sz="2400" dirty="0" smtClean="0"/>
              <a:t> method for use by the application</a:t>
            </a:r>
          </a:p>
          <a:p>
            <a:pPr eaLnBrk="1" hangingPunct="1"/>
            <a:endParaRPr lang="en-US" altLang="en-US" sz="2800" dirty="0" smtClean="0"/>
          </a:p>
        </p:txBody>
      </p:sp>
    </p:spTree>
    <p:extLst>
      <p:ext uri="{BB962C8B-B14F-4D97-AF65-F5344CB8AC3E}">
        <p14:creationId xmlns:p14="http://schemas.microsoft.com/office/powerpoint/2010/main" val="916469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8600" y="304800"/>
            <a:ext cx="8229600" cy="685800"/>
          </a:xfrm>
        </p:spPr>
        <p:txBody>
          <a:bodyPr/>
          <a:lstStyle/>
          <a:p>
            <a:pPr eaLnBrk="1" hangingPunct="1"/>
            <a:r>
              <a:rPr lang="en-US" altLang="en-US" sz="4000" dirty="0" smtClean="0">
                <a:latin typeface="Courier New" panose="02070309020205020404" pitchFamily="49" charset="0"/>
                <a:cs typeface="Courier New" panose="02070309020205020404" pitchFamily="49" charset="0"/>
              </a:rPr>
              <a:t>StackInterface</a:t>
            </a:r>
          </a:p>
        </p:txBody>
      </p:sp>
      <p:sp>
        <p:nvSpPr>
          <p:cNvPr id="30723" name="Text Box 4"/>
          <p:cNvSpPr txBox="1">
            <a:spLocks noChangeArrowheads="1"/>
          </p:cNvSpPr>
          <p:nvPr/>
        </p:nvSpPr>
        <p:spPr bwMode="auto">
          <a:xfrm>
            <a:off x="228600" y="1295400"/>
            <a:ext cx="79248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latin typeface="Courier New" panose="02070309020205020404" pitchFamily="49" charset="0"/>
              </a:rPr>
              <a:t>package ch02.stacks</a:t>
            </a:r>
            <a:r>
              <a:rPr lang="en-US" altLang="en-US" sz="1200" dirty="0" smtClean="0">
                <a:latin typeface="Courier New" panose="02070309020205020404" pitchFamily="49" charset="0"/>
              </a:rPr>
              <a:t>;</a:t>
            </a:r>
          </a:p>
          <a:p>
            <a:pPr eaLnBrk="1" hangingPunct="1"/>
            <a:endParaRPr lang="en-US" altLang="en-US" sz="1200" dirty="0">
              <a:latin typeface="Courier New" panose="02070309020205020404" pitchFamily="49" charset="0"/>
            </a:endParaRPr>
          </a:p>
          <a:p>
            <a:pPr eaLnBrk="1" hangingPunct="1"/>
            <a:r>
              <a:rPr lang="en-US" altLang="en-US" sz="1200" dirty="0">
                <a:latin typeface="Courier New" panose="02070309020205020404" pitchFamily="49" charset="0"/>
              </a:rPr>
              <a:t>public interface StackInterface&lt;T&gt;</a:t>
            </a:r>
          </a:p>
          <a:p>
            <a:pPr eaLnBrk="1" hangingPunct="1"/>
            <a:r>
              <a:rPr lang="en-US" altLang="en-US" sz="1200" dirty="0">
                <a:latin typeface="Courier New" panose="02070309020205020404" pitchFamily="49" charset="0"/>
              </a:rPr>
              <a:t>{</a:t>
            </a:r>
          </a:p>
          <a:p>
            <a:pPr eaLnBrk="1" hangingPunct="1"/>
            <a:r>
              <a:rPr lang="en-US" altLang="en-US" sz="1200" dirty="0" smtClean="0">
                <a:latin typeface="Courier New" panose="02070309020205020404" pitchFamily="49" charset="0"/>
              </a:rPr>
              <a:t>  void </a:t>
            </a:r>
            <a:r>
              <a:rPr lang="en-US" altLang="en-US" sz="1200" dirty="0">
                <a:latin typeface="Courier New" panose="02070309020205020404" pitchFamily="49" charset="0"/>
              </a:rPr>
              <a:t>push(T element) throws </a:t>
            </a:r>
            <a:r>
              <a:rPr lang="en-US" altLang="en-US" sz="1200" dirty="0" err="1" smtClean="0">
                <a:latin typeface="Courier New" panose="02070309020205020404" pitchFamily="49" charset="0"/>
              </a:rPr>
              <a:t>StackOverflowException</a:t>
            </a:r>
            <a:r>
              <a:rPr lang="en-US" altLang="en-US" sz="1200" dirty="0" smtClean="0">
                <a:latin typeface="Courier New" panose="02070309020205020404" pitchFamily="49" charset="0"/>
              </a:rPr>
              <a:t>;</a:t>
            </a:r>
            <a:endParaRPr lang="en-US" altLang="en-US" sz="1200" dirty="0">
              <a:latin typeface="Courier New" panose="02070309020205020404" pitchFamily="49" charset="0"/>
            </a:endParaRP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Throws </a:t>
            </a:r>
            <a:r>
              <a:rPr lang="en-US" altLang="en-US" sz="1200" dirty="0" err="1">
                <a:latin typeface="Courier New" panose="02070309020205020404" pitchFamily="49" charset="0"/>
              </a:rPr>
              <a:t>StackOverflowException</a:t>
            </a:r>
            <a:r>
              <a:rPr lang="en-US" altLang="en-US" sz="1200" dirty="0">
                <a:latin typeface="Courier New" panose="02070309020205020404" pitchFamily="49" charset="0"/>
              </a:rPr>
              <a:t> if this stack is full,</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otherwise places element at the top of this stack.</a:t>
            </a:r>
          </a:p>
          <a:p>
            <a:pPr eaLnBrk="1" hangingPunct="1"/>
            <a:endParaRPr lang="en-US" altLang="en-US" sz="1200" dirty="0" smtClean="0">
              <a:latin typeface="Courier New" panose="02070309020205020404" pitchFamily="49" charset="0"/>
            </a:endParaRPr>
          </a:p>
          <a:p>
            <a:pPr eaLnBrk="1" hangingPunct="1"/>
            <a:r>
              <a:rPr lang="en-US" altLang="en-US" sz="1200" dirty="0">
                <a:latin typeface="Courier New" panose="02070309020205020404" pitchFamily="49" charset="0"/>
              </a:rPr>
              <a:t> </a:t>
            </a:r>
            <a:r>
              <a:rPr lang="en-US" altLang="en-US" sz="1200" dirty="0" smtClean="0">
                <a:latin typeface="Courier New" panose="02070309020205020404" pitchFamily="49" charset="0"/>
              </a:rPr>
              <a:t> void </a:t>
            </a:r>
            <a:r>
              <a:rPr lang="en-US" altLang="en-US" sz="1200" dirty="0">
                <a:latin typeface="Courier New" panose="02070309020205020404" pitchFamily="49" charset="0"/>
              </a:rPr>
              <a:t>pop() throws </a:t>
            </a:r>
            <a:r>
              <a:rPr lang="en-US" altLang="en-US" sz="1200" dirty="0" err="1">
                <a:latin typeface="Courier New" panose="02070309020205020404" pitchFamily="49" charset="0"/>
              </a:rPr>
              <a:t>StackUnderflowException</a:t>
            </a:r>
            <a:r>
              <a:rPr lang="en-US" altLang="en-US" sz="1200" dirty="0">
                <a:latin typeface="Courier New" panose="02070309020205020404" pitchFamily="49" charset="0"/>
              </a:rPr>
              <a:t>;</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Throws </a:t>
            </a:r>
            <a:r>
              <a:rPr lang="en-US" altLang="en-US" sz="1200" dirty="0" err="1">
                <a:latin typeface="Courier New" panose="02070309020205020404" pitchFamily="49" charset="0"/>
              </a:rPr>
              <a:t>StackUnderflowException</a:t>
            </a:r>
            <a:r>
              <a:rPr lang="en-US" altLang="en-US" sz="1200" dirty="0">
                <a:latin typeface="Courier New" panose="02070309020205020404" pitchFamily="49" charset="0"/>
              </a:rPr>
              <a:t> if this stack is empty,</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otherwise removes top element from this stack.</a:t>
            </a:r>
          </a:p>
          <a:p>
            <a:pPr eaLnBrk="1" hangingPunct="1"/>
            <a:endParaRPr lang="en-US" altLang="en-US" sz="1200" dirty="0" smtClean="0">
              <a:latin typeface="Courier New" panose="02070309020205020404" pitchFamily="49" charset="0"/>
            </a:endParaRPr>
          </a:p>
          <a:p>
            <a:pPr eaLnBrk="1" hangingPunct="1"/>
            <a:r>
              <a:rPr lang="en-US" altLang="en-US" sz="1200" dirty="0">
                <a:latin typeface="Courier New" panose="02070309020205020404" pitchFamily="49" charset="0"/>
              </a:rPr>
              <a:t> </a:t>
            </a:r>
            <a:r>
              <a:rPr lang="en-US" altLang="en-US" sz="1200" dirty="0" smtClean="0">
                <a:latin typeface="Courier New" panose="02070309020205020404" pitchFamily="49" charset="0"/>
              </a:rPr>
              <a:t> T </a:t>
            </a:r>
            <a:r>
              <a:rPr lang="en-US" altLang="en-US" sz="1200" dirty="0">
                <a:latin typeface="Courier New" panose="02070309020205020404" pitchFamily="49" charset="0"/>
              </a:rPr>
              <a:t>top() throws </a:t>
            </a:r>
            <a:r>
              <a:rPr lang="en-US" altLang="en-US" sz="1200" dirty="0" err="1">
                <a:latin typeface="Courier New" panose="02070309020205020404" pitchFamily="49" charset="0"/>
              </a:rPr>
              <a:t>StackUnderflowException</a:t>
            </a:r>
            <a:r>
              <a:rPr lang="en-US" altLang="en-US" sz="1200" dirty="0">
                <a:latin typeface="Courier New" panose="02070309020205020404" pitchFamily="49" charset="0"/>
              </a:rPr>
              <a:t>;</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Throws </a:t>
            </a:r>
            <a:r>
              <a:rPr lang="en-US" altLang="en-US" sz="1200" dirty="0" err="1">
                <a:latin typeface="Courier New" panose="02070309020205020404" pitchFamily="49" charset="0"/>
              </a:rPr>
              <a:t>StackUnderflowException</a:t>
            </a:r>
            <a:r>
              <a:rPr lang="en-US" altLang="en-US" sz="1200" dirty="0">
                <a:latin typeface="Courier New" panose="02070309020205020404" pitchFamily="49" charset="0"/>
              </a:rPr>
              <a:t> if this stack is empty,</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otherwise returns top element of this stack.</a:t>
            </a:r>
          </a:p>
          <a:p>
            <a:pPr eaLnBrk="1" hangingPunct="1"/>
            <a:endParaRPr lang="en-US" altLang="en-US" sz="1200" dirty="0" smtClean="0">
              <a:latin typeface="Courier New" panose="02070309020205020404" pitchFamily="49" charset="0"/>
            </a:endParaRPr>
          </a:p>
          <a:p>
            <a:pPr eaLnBrk="1" hangingPunct="1"/>
            <a:r>
              <a:rPr lang="en-US" altLang="en-US" sz="1200" dirty="0">
                <a:latin typeface="Courier New" panose="02070309020205020404" pitchFamily="49" charset="0"/>
              </a:rPr>
              <a:t> </a:t>
            </a:r>
            <a:r>
              <a:rPr lang="en-US" altLang="en-US" sz="1200" dirty="0" smtClean="0">
                <a:latin typeface="Courier New" panose="02070309020205020404" pitchFamily="49" charset="0"/>
              </a:rPr>
              <a:t> boolean </a:t>
            </a:r>
            <a:r>
              <a:rPr lang="en-US" altLang="en-US" sz="1200" dirty="0">
                <a:latin typeface="Courier New" panose="02070309020205020404" pitchFamily="49" charset="0"/>
              </a:rPr>
              <a:t>isFull();</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Returns true if this stack is full, otherwise returns false.</a:t>
            </a:r>
          </a:p>
          <a:p>
            <a:pPr eaLnBrk="1" hangingPunct="1"/>
            <a:endParaRPr lang="en-US" altLang="en-US" sz="1200" dirty="0" smtClean="0">
              <a:latin typeface="Courier New" panose="02070309020205020404" pitchFamily="49" charset="0"/>
            </a:endParaRPr>
          </a:p>
          <a:p>
            <a:pPr eaLnBrk="1" hangingPunct="1"/>
            <a:r>
              <a:rPr lang="en-US" altLang="en-US" sz="1200" dirty="0">
                <a:latin typeface="Courier New" panose="02070309020205020404" pitchFamily="49" charset="0"/>
              </a:rPr>
              <a:t> </a:t>
            </a:r>
            <a:r>
              <a:rPr lang="en-US" altLang="en-US" sz="1200" dirty="0" smtClean="0">
                <a:latin typeface="Courier New" panose="02070309020205020404" pitchFamily="49" charset="0"/>
              </a:rPr>
              <a:t> boolean </a:t>
            </a:r>
            <a:r>
              <a:rPr lang="en-US" altLang="en-US" sz="1200" dirty="0">
                <a:latin typeface="Courier New" panose="02070309020205020404" pitchFamily="49" charset="0"/>
              </a:rPr>
              <a:t>isEmpty();</a:t>
            </a:r>
          </a:p>
          <a:p>
            <a:pPr eaLnBrk="1" hangingPunct="1"/>
            <a:r>
              <a:rPr lang="en-US" altLang="en-US" sz="1200" dirty="0" smtClean="0">
                <a:latin typeface="Courier New" panose="02070309020205020404" pitchFamily="49" charset="0"/>
              </a:rPr>
              <a:t>  // </a:t>
            </a:r>
            <a:r>
              <a:rPr lang="en-US" altLang="en-US" sz="1200" dirty="0">
                <a:latin typeface="Courier New" panose="02070309020205020404" pitchFamily="49" charset="0"/>
              </a:rPr>
              <a:t>Returns true if this stack is empty, otherwise returns false.</a:t>
            </a:r>
          </a:p>
          <a:p>
            <a:pPr eaLnBrk="1" hangingPunct="1"/>
            <a:r>
              <a:rPr lang="en-US" altLang="en-US" sz="1200" dirty="0">
                <a:latin typeface="Courier New" panose="02070309020205020404" pitchFamily="49" charset="0"/>
              </a:rPr>
              <a:t>}</a:t>
            </a:r>
          </a:p>
        </p:txBody>
      </p:sp>
    </p:spTree>
    <p:extLst>
      <p:ext uri="{BB962C8B-B14F-4D97-AF65-F5344CB8AC3E}">
        <p14:creationId xmlns:p14="http://schemas.microsoft.com/office/powerpoint/2010/main" val="1082022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Example Use of a Stack</a:t>
            </a:r>
            <a:endParaRPr lang="en-US" sz="4000" dirty="0"/>
          </a:p>
        </p:txBody>
      </p:sp>
      <p:sp>
        <p:nvSpPr>
          <p:cNvPr id="3" name="Content Placeholder 2"/>
          <p:cNvSpPr>
            <a:spLocks noGrp="1"/>
          </p:cNvSpPr>
          <p:nvPr>
            <p:ph idx="1"/>
          </p:nvPr>
        </p:nvSpPr>
        <p:spPr/>
        <p:txBody>
          <a:bodyPr/>
          <a:lstStyle/>
          <a:p>
            <a:r>
              <a:rPr lang="en-US" sz="2800" dirty="0" smtClean="0"/>
              <a:t>Instructors can now review and demonstrate the </a:t>
            </a:r>
            <a:r>
              <a:rPr lang="en-US" sz="2800" dirty="0" err="1" smtClean="0">
                <a:latin typeface="Courier New" panose="02070309020205020404" pitchFamily="49" charset="0"/>
                <a:cs typeface="Courier New" panose="02070309020205020404" pitchFamily="49" charset="0"/>
              </a:rPr>
              <a:t>ReverseStrings</a:t>
            </a:r>
            <a:r>
              <a:rPr lang="en-US" sz="2800" dirty="0" smtClean="0"/>
              <a:t> application found in package </a:t>
            </a:r>
            <a:r>
              <a:rPr lang="en-US" sz="2800" dirty="0" smtClean="0">
                <a:latin typeface="Courier New" panose="02070309020205020404" pitchFamily="49" charset="0"/>
                <a:cs typeface="Courier New" panose="02070309020205020404" pitchFamily="49" charset="0"/>
              </a:rPr>
              <a:t>ch02.apps</a:t>
            </a:r>
            <a:r>
              <a:rPr lang="en-US" sz="2800" dirty="0" smtClean="0"/>
              <a:t>.</a:t>
            </a:r>
            <a:endParaRPr lang="en-US" sz="2800" dirty="0"/>
          </a:p>
        </p:txBody>
      </p:sp>
    </p:spTree>
    <p:extLst>
      <p:ext uri="{BB962C8B-B14F-4D97-AF65-F5344CB8AC3E}">
        <p14:creationId xmlns:p14="http://schemas.microsoft.com/office/powerpoint/2010/main" val="4071380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4000" dirty="0"/>
              <a:t>2</a:t>
            </a:r>
            <a:r>
              <a:rPr lang="en-US" altLang="en-US" sz="4000" dirty="0" smtClean="0"/>
              <a:t>.5 Array-Based Implementations</a:t>
            </a:r>
          </a:p>
        </p:txBody>
      </p:sp>
      <p:sp>
        <p:nvSpPr>
          <p:cNvPr id="33795" name="Rectangle 3"/>
          <p:cNvSpPr>
            <a:spLocks noGrp="1" noChangeArrowheads="1"/>
          </p:cNvSpPr>
          <p:nvPr>
            <p:ph type="body" idx="1"/>
          </p:nvPr>
        </p:nvSpPr>
        <p:spPr/>
        <p:txBody>
          <a:bodyPr/>
          <a:lstStyle/>
          <a:p>
            <a:pPr eaLnBrk="1" hangingPunct="1"/>
            <a:r>
              <a:rPr lang="en-US" altLang="en-US" sz="2800" dirty="0" smtClean="0"/>
              <a:t>In this section we study an array-based implementation of a bounded Stack ADT.</a:t>
            </a:r>
          </a:p>
          <a:p>
            <a:pPr eaLnBrk="1" hangingPunct="1"/>
            <a:r>
              <a:rPr lang="en-US" altLang="en-US" sz="2800" dirty="0" smtClean="0"/>
              <a:t>Additionally, we look at an alternate unbounded implementation that uses the Java Library </a:t>
            </a:r>
            <a:r>
              <a:rPr lang="en-US" altLang="en-US" sz="2800" dirty="0" smtClean="0">
                <a:latin typeface="Courier New" panose="02070309020205020404" pitchFamily="49" charset="0"/>
                <a:cs typeface="Courier New" panose="02070309020205020404" pitchFamily="49" charset="0"/>
              </a:rPr>
              <a:t>ArrayList</a:t>
            </a:r>
            <a:r>
              <a:rPr lang="en-US" altLang="en-US" sz="2800" dirty="0" smtClean="0"/>
              <a:t> class. </a:t>
            </a:r>
          </a:p>
        </p:txBody>
      </p:sp>
    </p:spTree>
    <p:extLst>
      <p:ext uri="{BB962C8B-B14F-4D97-AF65-F5344CB8AC3E}">
        <p14:creationId xmlns:p14="http://schemas.microsoft.com/office/powerpoint/2010/main" val="985221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z="4000" dirty="0" smtClean="0"/>
              <a:t>2.1 Abstraction</a:t>
            </a:r>
          </a:p>
        </p:txBody>
      </p:sp>
      <p:sp>
        <p:nvSpPr>
          <p:cNvPr id="4099" name="Rectangle 5"/>
          <p:cNvSpPr>
            <a:spLocks noGrp="1" noChangeArrowheads="1"/>
          </p:cNvSpPr>
          <p:nvPr>
            <p:ph type="body" idx="1"/>
          </p:nvPr>
        </p:nvSpPr>
        <p:spPr/>
        <p:txBody>
          <a:bodyPr/>
          <a:lstStyle/>
          <a:p>
            <a:pPr eaLnBrk="1" hangingPunct="1">
              <a:lnSpc>
                <a:spcPct val="80000"/>
              </a:lnSpc>
            </a:pPr>
            <a:r>
              <a:rPr lang="en-US" altLang="en-US" sz="2800" b="1" dirty="0" smtClean="0"/>
              <a:t>Abstraction  </a:t>
            </a:r>
            <a:r>
              <a:rPr lang="en-US" altLang="en-US" sz="2800" dirty="0" smtClean="0"/>
              <a:t>A model of a system that includes only the details essential to the perspective of the viewer of the system </a:t>
            </a:r>
          </a:p>
          <a:p>
            <a:pPr eaLnBrk="1" hangingPunct="1">
              <a:lnSpc>
                <a:spcPct val="80000"/>
              </a:lnSpc>
            </a:pPr>
            <a:r>
              <a:rPr lang="en-US" altLang="en-US" sz="2800" b="1" dirty="0" smtClean="0"/>
              <a:t>Information hiding  </a:t>
            </a:r>
            <a:r>
              <a:rPr lang="en-US" altLang="en-US" sz="2800" dirty="0" smtClean="0"/>
              <a:t>The practice of hiding details within a module with the goal of controlling access to the details from the rest of the system</a:t>
            </a:r>
          </a:p>
          <a:p>
            <a:pPr eaLnBrk="1" hangingPunct="1">
              <a:lnSpc>
                <a:spcPct val="80000"/>
              </a:lnSpc>
            </a:pPr>
            <a:r>
              <a:rPr lang="en-US" altLang="en-US" sz="2800" b="1" dirty="0" smtClean="0"/>
              <a:t>Data abstraction  </a:t>
            </a:r>
            <a:r>
              <a:rPr lang="en-US" altLang="en-US" sz="2800" dirty="0" smtClean="0"/>
              <a:t>The separation of a data type’s logical properties from its implementation </a:t>
            </a:r>
          </a:p>
          <a:p>
            <a:pPr eaLnBrk="1" hangingPunct="1">
              <a:lnSpc>
                <a:spcPct val="80000"/>
              </a:lnSpc>
            </a:pPr>
            <a:r>
              <a:rPr lang="en-US" altLang="en-US" sz="2800" b="1" dirty="0" smtClean="0"/>
              <a:t>Abstract data type (ADT)  </a:t>
            </a:r>
            <a:r>
              <a:rPr lang="en-US" altLang="en-US" sz="2800" dirty="0" smtClean="0"/>
              <a:t>A data type whose properties (domain and operations) are specified independently of any particular implementation</a:t>
            </a:r>
          </a:p>
        </p:txBody>
      </p:sp>
    </p:spTree>
    <p:extLst>
      <p:ext uri="{BB962C8B-B14F-4D97-AF65-F5344CB8AC3E}">
        <p14:creationId xmlns:p14="http://schemas.microsoft.com/office/powerpoint/2010/main" val="909725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The beginning of the </a:t>
            </a:r>
            <a:r>
              <a:rPr lang="en-US" altLang="en-US" sz="4000" dirty="0" smtClean="0">
                <a:latin typeface="Courier New" panose="02070309020205020404" pitchFamily="49" charset="0"/>
                <a:cs typeface="Courier New" panose="02070309020205020404" pitchFamily="49" charset="0"/>
              </a:rPr>
              <a:t>ArrayBoundedStack</a:t>
            </a:r>
            <a:r>
              <a:rPr lang="en-US" altLang="en-US" sz="4000" dirty="0" smtClean="0"/>
              <a:t> Class</a:t>
            </a:r>
          </a:p>
        </p:txBody>
      </p:sp>
      <p:sp>
        <p:nvSpPr>
          <p:cNvPr id="2" name="TextBox 1"/>
          <p:cNvSpPr txBox="1"/>
          <p:nvPr/>
        </p:nvSpPr>
        <p:spPr>
          <a:xfrm>
            <a:off x="457200" y="1600200"/>
            <a:ext cx="7343677" cy="4708981"/>
          </a:xfrm>
          <a:prstGeom prst="rect">
            <a:avLst/>
          </a:prstGeom>
          <a:noFill/>
        </p:spPr>
        <p:txBody>
          <a:bodyPr wrap="none" rtlCol="0">
            <a:spAutoFit/>
          </a:bodyPr>
          <a:lstStyle/>
          <a:p>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ArrayBoundedStack.java    </a:t>
            </a:r>
            <a:r>
              <a:rPr lang="en-US" sz="1200" b="1" dirty="0">
                <a:latin typeface="Courier New" panose="02070309020205020404" pitchFamily="49" charset="0"/>
                <a:cs typeface="Courier New" panose="02070309020205020404" pitchFamily="49" charset="0"/>
              </a:rPr>
              <a:t>Dale/Joyce/Weems </a:t>
            </a:r>
            <a:r>
              <a:rPr lang="en-US" sz="1200" b="1" dirty="0" smtClean="0">
                <a:latin typeface="Courier New" panose="02070309020205020404" pitchFamily="49" charset="0"/>
                <a:cs typeface="Courier New" panose="02070309020205020404" pitchFamily="49" charset="0"/>
              </a:rPr>
              <a:t>                Chapter </a:t>
            </a:r>
            <a:r>
              <a:rPr lang="en-US" sz="1200" b="1" dirty="0">
                <a:latin typeface="Courier New" panose="02070309020205020404" pitchFamily="49" charset="0"/>
                <a:cs typeface="Courier New" panose="02070309020205020404" pitchFamily="49" charset="0"/>
              </a:rPr>
              <a:t>2</a:t>
            </a:r>
          </a:p>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Implements StackInterface using an array to hold stack elements.</a:t>
            </a:r>
          </a:p>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Two constructors are provided: one that creates an array of a </a:t>
            </a:r>
            <a:r>
              <a:rPr lang="en-US" sz="1200" b="1" dirty="0" smtClean="0">
                <a:latin typeface="Courier New" panose="02070309020205020404" pitchFamily="49" charset="0"/>
                <a:cs typeface="Courier New" panose="02070309020205020404" pitchFamily="49" charset="0"/>
              </a:rPr>
              <a:t>default</a:t>
            </a:r>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size and </a:t>
            </a:r>
            <a:r>
              <a:rPr lang="en-US" sz="1200" b="1" dirty="0">
                <a:latin typeface="Courier New" panose="02070309020205020404" pitchFamily="49" charset="0"/>
                <a:cs typeface="Courier New" panose="02070309020205020404" pitchFamily="49" charset="0"/>
              </a:rPr>
              <a:t>one that allows the calling program to specify the size.</a:t>
            </a:r>
          </a:p>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package ch02.stacks</a:t>
            </a:r>
            <a:r>
              <a:rPr lang="en-US" sz="1200" b="1" dirty="0" smtClean="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public class ArrayBoundedStack&lt;T&gt; implements StackInterface&lt;T&gt;</a:t>
            </a:r>
          </a:p>
          <a:p>
            <a:r>
              <a:rPr lang="en-US" sz="1200" b="1" dirty="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  protected </a:t>
            </a:r>
            <a:r>
              <a:rPr lang="en-US" sz="1200" b="1" dirty="0">
                <a:latin typeface="Courier New" panose="02070309020205020404" pitchFamily="49" charset="0"/>
                <a:cs typeface="Courier New" panose="02070309020205020404" pitchFamily="49" charset="0"/>
              </a:rPr>
              <a:t>final int DEFCAP = 100; // default capacity</a:t>
            </a:r>
          </a:p>
          <a:p>
            <a:r>
              <a:rPr lang="en-US" sz="1200" b="1" dirty="0" smtClean="0">
                <a:latin typeface="Courier New" panose="02070309020205020404" pitchFamily="49" charset="0"/>
                <a:cs typeface="Courier New" panose="02070309020205020404" pitchFamily="49" charset="0"/>
              </a:rPr>
              <a:t>  protected </a:t>
            </a:r>
            <a:r>
              <a:rPr lang="en-US" sz="1200" b="1" dirty="0">
                <a:latin typeface="Courier New" panose="02070309020205020404" pitchFamily="49" charset="0"/>
                <a:cs typeface="Courier New" panose="02070309020205020404" pitchFamily="49" charset="0"/>
              </a:rPr>
              <a:t>T[] elements; // holds stack elements</a:t>
            </a:r>
          </a:p>
          <a:p>
            <a:r>
              <a:rPr lang="en-US" sz="1200" b="1" dirty="0" smtClean="0">
                <a:latin typeface="Courier New" panose="02070309020205020404" pitchFamily="49" charset="0"/>
                <a:cs typeface="Courier New" panose="02070309020205020404" pitchFamily="49" charset="0"/>
              </a:rPr>
              <a:t>  protected </a:t>
            </a:r>
            <a:r>
              <a:rPr lang="en-US" sz="1200" b="1" dirty="0">
                <a:latin typeface="Courier New" panose="02070309020205020404" pitchFamily="49" charset="0"/>
                <a:cs typeface="Courier New" panose="02070309020205020404" pitchFamily="49" charset="0"/>
              </a:rPr>
              <a:t>int topIndex = -1; // index of top element in stack</a:t>
            </a:r>
          </a:p>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ArrayBoundedStack()</a:t>
            </a:r>
          </a:p>
          <a:p>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    elements </a:t>
            </a:r>
            <a:r>
              <a:rPr lang="en-US" sz="1200" b="1" dirty="0">
                <a:latin typeface="Courier New" panose="02070309020205020404" pitchFamily="49" charset="0"/>
                <a:cs typeface="Courier New" panose="02070309020205020404" pitchFamily="49" charset="0"/>
              </a:rPr>
              <a:t>= (T[]) new Object[DEFCAP];</a:t>
            </a:r>
          </a:p>
          <a:p>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endParaRPr lang="en-US" sz="1200" b="1" dirty="0" smtClean="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ArrayBoundedStack(int </a:t>
            </a:r>
            <a:r>
              <a:rPr lang="en-US" sz="1200" b="1" dirty="0" err="1">
                <a:latin typeface="Courier New" panose="02070309020205020404" pitchFamily="49" charset="0"/>
                <a:cs typeface="Courier New" panose="02070309020205020404" pitchFamily="49" charset="0"/>
              </a:rPr>
              <a:t>maxSize</a:t>
            </a:r>
            <a:r>
              <a:rPr lang="en-US" sz="1200" b="1" dirty="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    elements </a:t>
            </a:r>
            <a:r>
              <a:rPr lang="en-US" sz="1200" b="1" dirty="0">
                <a:latin typeface="Courier New" panose="02070309020205020404" pitchFamily="49" charset="0"/>
                <a:cs typeface="Courier New" panose="02070309020205020404" pitchFamily="49" charset="0"/>
              </a:rPr>
              <a:t>= (T[]) new Object[</a:t>
            </a:r>
            <a:r>
              <a:rPr lang="en-US" sz="1200" b="1" dirty="0" err="1">
                <a:latin typeface="Courier New" panose="02070309020205020404" pitchFamily="49" charset="0"/>
                <a:cs typeface="Courier New" panose="02070309020205020404" pitchFamily="49" charset="0"/>
              </a:rPr>
              <a:t>maxSize</a:t>
            </a:r>
            <a:r>
              <a:rPr lang="en-US" sz="1200" b="1" dirty="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  }  </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08292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z="4000" dirty="0" smtClean="0"/>
              <a:t>Visualizing the stack</a:t>
            </a:r>
          </a:p>
        </p:txBody>
      </p:sp>
      <p:sp>
        <p:nvSpPr>
          <p:cNvPr id="35843" name="Rectangle 4"/>
          <p:cNvSpPr>
            <a:spLocks noGrp="1" noChangeArrowheads="1"/>
          </p:cNvSpPr>
          <p:nvPr>
            <p:ph type="body" sz="half" idx="1"/>
          </p:nvPr>
        </p:nvSpPr>
        <p:spPr>
          <a:xfrm>
            <a:off x="457200" y="1600200"/>
            <a:ext cx="4038600" cy="838200"/>
          </a:xfrm>
        </p:spPr>
        <p:txBody>
          <a:bodyPr/>
          <a:lstStyle/>
          <a:p>
            <a:pPr eaLnBrk="1" hangingPunct="1"/>
            <a:r>
              <a:rPr lang="en-US" altLang="en-US" dirty="0" smtClean="0"/>
              <a:t>The empty stack:</a:t>
            </a:r>
          </a:p>
        </p:txBody>
      </p:sp>
      <p:sp>
        <p:nvSpPr>
          <p:cNvPr id="35844" name="Rectangle 5"/>
          <p:cNvSpPr>
            <a:spLocks noGrp="1" noChangeArrowheads="1"/>
          </p:cNvSpPr>
          <p:nvPr>
            <p:ph type="body" sz="half" idx="2"/>
          </p:nvPr>
        </p:nvSpPr>
        <p:spPr>
          <a:xfrm>
            <a:off x="4648200" y="1600200"/>
            <a:ext cx="4038600" cy="1066800"/>
          </a:xfrm>
        </p:spPr>
        <p:txBody>
          <a:bodyPr/>
          <a:lstStyle/>
          <a:p>
            <a:pPr eaLnBrk="1" hangingPunct="1"/>
            <a:r>
              <a:rPr lang="en-US" altLang="en-US" smtClean="0"/>
              <a:t>After pushing “A”, “B” and “C”:</a:t>
            </a:r>
          </a:p>
        </p:txBody>
      </p:sp>
      <p:pic>
        <p:nvPicPr>
          <p:cNvPr id="35845" name="Picture 6" descr="37461_CH03_AIT0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67000"/>
            <a:ext cx="358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7" descr="37461_CH03_AIT03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692879"/>
            <a:ext cx="3810000" cy="309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92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4000" dirty="0" smtClean="0"/>
              <a:t>Definitions of Stack Operations</a:t>
            </a:r>
          </a:p>
        </p:txBody>
      </p:sp>
      <p:sp>
        <p:nvSpPr>
          <p:cNvPr id="36867" name="Text Box 4"/>
          <p:cNvSpPr txBox="1">
            <a:spLocks noChangeArrowheads="1"/>
          </p:cNvSpPr>
          <p:nvPr/>
        </p:nvSpPr>
        <p:spPr bwMode="auto">
          <a:xfrm>
            <a:off x="609600" y="2057400"/>
            <a:ext cx="705834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boolean isEmpty()</a:t>
            </a:r>
          </a:p>
          <a:p>
            <a:pPr eaLnBrk="1" hangingPunct="1"/>
            <a:r>
              <a:rPr lang="en-US" altLang="en-US" sz="1400" b="1" dirty="0">
                <a:latin typeface="Courier New" panose="02070309020205020404" pitchFamily="49" charset="0"/>
              </a:rPr>
              <a:t>// Returns true if this stack is empty, otherwise returns false.</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return (</a:t>
            </a:r>
            <a:r>
              <a:rPr lang="en-US" altLang="en-US" sz="1400" b="1" dirty="0">
                <a:latin typeface="Courier New" panose="02070309020205020404" pitchFamily="49" charset="0"/>
              </a:rPr>
              <a:t>topIndex == -1</a:t>
            </a:r>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boolean isFull()</a:t>
            </a:r>
          </a:p>
          <a:p>
            <a:pPr eaLnBrk="1" hangingPunct="1"/>
            <a:r>
              <a:rPr lang="en-US" altLang="en-US" sz="1400" b="1" dirty="0">
                <a:latin typeface="Courier New" panose="02070309020205020404" pitchFamily="49" charset="0"/>
              </a:rPr>
              <a:t>// Returns true if this stack is full, otherwise returns false.</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return </a:t>
            </a:r>
            <a:r>
              <a:rPr lang="en-US" altLang="en-US" sz="1400" b="1" dirty="0">
                <a:latin typeface="Courier New" panose="02070309020205020404" pitchFamily="49" charset="0"/>
              </a:rPr>
              <a:t>(topIndex == </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elements.length</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- 1</a:t>
            </a:r>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24626231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Definitions of Stack Operations</a:t>
            </a:r>
          </a:p>
        </p:txBody>
      </p:sp>
      <p:sp>
        <p:nvSpPr>
          <p:cNvPr id="37891" name="Text Box 4"/>
          <p:cNvSpPr txBox="1">
            <a:spLocks noChangeArrowheads="1"/>
          </p:cNvSpPr>
          <p:nvPr/>
        </p:nvSpPr>
        <p:spPr bwMode="auto">
          <a:xfrm>
            <a:off x="533400" y="1379577"/>
            <a:ext cx="7917552"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void push(T element)</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if </a:t>
            </a:r>
            <a:r>
              <a:rPr lang="en-US" altLang="en-US" sz="1400" b="1" dirty="0">
                <a:latin typeface="Courier New" panose="02070309020205020404" pitchFamily="49" charset="0"/>
              </a:rPr>
              <a:t>(isFull())</a:t>
            </a:r>
          </a:p>
          <a:p>
            <a:pPr eaLnBrk="1" hangingPunct="1"/>
            <a:r>
              <a:rPr lang="en-US" altLang="en-US" sz="1400" b="1" dirty="0" smtClean="0">
                <a:latin typeface="Courier New" panose="02070309020205020404" pitchFamily="49" charset="0"/>
              </a:rPr>
              <a:t>    throw </a:t>
            </a:r>
            <a:r>
              <a:rPr lang="en-US" altLang="en-US" sz="1400" b="1" dirty="0">
                <a:latin typeface="Courier New" panose="02070309020205020404" pitchFamily="49" charset="0"/>
              </a:rPr>
              <a:t>new </a:t>
            </a:r>
            <a:r>
              <a:rPr lang="en-US" altLang="en-US" sz="1400" b="1" dirty="0" err="1">
                <a:latin typeface="Courier New" panose="02070309020205020404" pitchFamily="49" charset="0"/>
              </a:rPr>
              <a:t>StackOverflowException</a:t>
            </a:r>
            <a:r>
              <a:rPr lang="en-US" altLang="en-US" sz="1400" b="1" dirty="0">
                <a:latin typeface="Courier New" panose="02070309020205020404" pitchFamily="49" charset="0"/>
              </a:rPr>
              <a:t>("Push attempted on a full stack.");</a:t>
            </a:r>
          </a:p>
          <a:p>
            <a:pPr eaLnBrk="1" hangingPunct="1"/>
            <a:r>
              <a:rPr lang="en-US" altLang="en-US" sz="1400" b="1" dirty="0" smtClean="0">
                <a:latin typeface="Courier New" panose="02070309020205020404" pitchFamily="49" charset="0"/>
              </a:rPr>
              <a:t>  else</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topIndex</a:t>
            </a:r>
            <a:r>
              <a:rPr lang="en-US" altLang="en-US" sz="1400" b="1" dirty="0">
                <a:latin typeface="Courier New" panose="02070309020205020404" pitchFamily="49" charset="0"/>
              </a:rPr>
              <a:t>++;</a:t>
            </a:r>
          </a:p>
          <a:p>
            <a:pPr eaLnBrk="1" hangingPunct="1"/>
            <a:r>
              <a:rPr lang="en-US" altLang="en-US" sz="1400" b="1" dirty="0" smtClean="0">
                <a:latin typeface="Courier New" panose="02070309020205020404" pitchFamily="49" charset="0"/>
              </a:rPr>
              <a:t>    elements[topIndex</a:t>
            </a:r>
            <a:r>
              <a:rPr lang="en-US" altLang="en-US" sz="1400" b="1" dirty="0">
                <a:latin typeface="Courier New" panose="02070309020205020404" pitchFamily="49" charset="0"/>
              </a:rPr>
              <a:t>] = element;</a:t>
            </a: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void pop()</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if </a:t>
            </a:r>
            <a:r>
              <a:rPr lang="en-US" altLang="en-US" sz="1400" b="1" dirty="0">
                <a:latin typeface="Courier New" panose="02070309020205020404" pitchFamily="49" charset="0"/>
              </a:rPr>
              <a:t>(isEmpty())</a:t>
            </a:r>
          </a:p>
          <a:p>
            <a:pPr eaLnBrk="1" hangingPunct="1"/>
            <a:r>
              <a:rPr lang="en-US" altLang="en-US" sz="1400" b="1" dirty="0" smtClean="0">
                <a:latin typeface="Courier New" panose="02070309020205020404" pitchFamily="49" charset="0"/>
              </a:rPr>
              <a:t>    throw </a:t>
            </a:r>
            <a:r>
              <a:rPr lang="en-US" altLang="en-US" sz="1400" b="1" dirty="0">
                <a:latin typeface="Courier New" panose="02070309020205020404" pitchFamily="49" charset="0"/>
              </a:rPr>
              <a:t>new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("Pop attempted on empty stack.");</a:t>
            </a:r>
          </a:p>
          <a:p>
            <a:pPr eaLnBrk="1" hangingPunct="1"/>
            <a:r>
              <a:rPr lang="en-US" altLang="en-US" sz="1400" b="1" dirty="0" smtClean="0">
                <a:latin typeface="Courier New" panose="02070309020205020404" pitchFamily="49" charset="0"/>
              </a:rPr>
              <a:t>  else</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elements[topIndex</a:t>
            </a:r>
            <a:r>
              <a:rPr lang="en-US" altLang="en-US" sz="1400" b="1" dirty="0">
                <a:latin typeface="Courier New" panose="02070309020205020404" pitchFamily="49" charset="0"/>
              </a:rPr>
              <a:t>] = null;</a:t>
            </a:r>
          </a:p>
          <a:p>
            <a:pPr eaLnBrk="1" hangingPunct="1"/>
            <a:r>
              <a:rPr lang="en-US" altLang="en-US" sz="1400" b="1" dirty="0" smtClean="0">
                <a:latin typeface="Courier New" panose="02070309020205020404" pitchFamily="49" charset="0"/>
              </a:rPr>
              <a:t>    topIndex-</a:t>
            </a:r>
            <a:r>
              <a:rPr lang="en-US" altLang="en-US" sz="1400" b="1" dirty="0">
                <a:latin typeface="Courier New" panose="02070309020205020404" pitchFamily="49" charset="0"/>
              </a:rPr>
              <a:t>-;</a:t>
            </a: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39597277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Definitions of Stack Operations</a:t>
            </a:r>
          </a:p>
        </p:txBody>
      </p:sp>
      <p:sp>
        <p:nvSpPr>
          <p:cNvPr id="38915" name="Text Box 3"/>
          <p:cNvSpPr txBox="1">
            <a:spLocks noChangeArrowheads="1"/>
          </p:cNvSpPr>
          <p:nvPr/>
        </p:nvSpPr>
        <p:spPr bwMode="auto">
          <a:xfrm>
            <a:off x="533400" y="1524000"/>
            <a:ext cx="781015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T top()</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T </a:t>
            </a:r>
            <a:r>
              <a:rPr lang="en-US" altLang="en-US" sz="1400" b="1" dirty="0" err="1">
                <a:latin typeface="Courier New" panose="02070309020205020404" pitchFamily="49" charset="0"/>
              </a:rPr>
              <a:t>topOfStack</a:t>
            </a:r>
            <a:r>
              <a:rPr lang="en-US" altLang="en-US" sz="1400" b="1" dirty="0">
                <a:latin typeface="Courier New" panose="02070309020205020404" pitchFamily="49" charset="0"/>
              </a:rPr>
              <a:t> = null;</a:t>
            </a:r>
          </a:p>
          <a:p>
            <a:pPr eaLnBrk="1" hangingPunct="1"/>
            <a:r>
              <a:rPr lang="en-US" altLang="en-US" sz="1400" b="1" dirty="0" smtClean="0">
                <a:latin typeface="Courier New" panose="02070309020205020404" pitchFamily="49" charset="0"/>
              </a:rPr>
              <a:t>  if </a:t>
            </a:r>
            <a:r>
              <a:rPr lang="en-US" altLang="en-US" sz="1400" b="1" dirty="0">
                <a:latin typeface="Courier New" panose="02070309020205020404" pitchFamily="49" charset="0"/>
              </a:rPr>
              <a:t>(isEmpty())</a:t>
            </a:r>
          </a:p>
          <a:p>
            <a:pPr eaLnBrk="1" hangingPunct="1"/>
            <a:r>
              <a:rPr lang="en-US" altLang="en-US" sz="1400" b="1" dirty="0" smtClean="0">
                <a:latin typeface="Courier New" panose="02070309020205020404" pitchFamily="49" charset="0"/>
              </a:rPr>
              <a:t>    throw </a:t>
            </a:r>
            <a:r>
              <a:rPr lang="en-US" altLang="en-US" sz="1400" b="1" dirty="0">
                <a:latin typeface="Courier New" panose="02070309020205020404" pitchFamily="49" charset="0"/>
              </a:rPr>
              <a:t>new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("Top attempted on empty stack.");</a:t>
            </a:r>
          </a:p>
          <a:p>
            <a:pPr eaLnBrk="1" hangingPunct="1"/>
            <a:r>
              <a:rPr lang="en-US" altLang="en-US" sz="1400" b="1" dirty="0" smtClean="0">
                <a:latin typeface="Courier New" panose="02070309020205020404" pitchFamily="49" charset="0"/>
              </a:rPr>
              <a:t>  else</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smtClean="0">
                <a:latin typeface="Courier New" panose="02070309020205020404" pitchFamily="49" charset="0"/>
              </a:rPr>
              <a:t>topOfStack</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 elements[topIndex];</a:t>
            </a:r>
          </a:p>
          <a:p>
            <a:pPr eaLnBrk="1" hangingPunct="1"/>
            <a:r>
              <a:rPr lang="en-US" altLang="en-US" sz="1400" b="1" dirty="0" smtClean="0">
                <a:latin typeface="Courier New" panose="02070309020205020404" pitchFamily="49" charset="0"/>
              </a:rPr>
              <a:t>  return </a:t>
            </a:r>
            <a:r>
              <a:rPr lang="en-US" altLang="en-US" sz="1400" b="1" dirty="0" err="1">
                <a:latin typeface="Courier New" panose="02070309020205020404" pitchFamily="49" charset="0"/>
              </a:rPr>
              <a:t>topOfStack</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27620532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3429000" y="228600"/>
            <a:ext cx="5516125" cy="5851525"/>
          </a:xfrm>
          <a:prstGeom prst="rect">
            <a:avLst/>
          </a:prstGeom>
        </p:spPr>
      </p:pic>
      <p:sp>
        <p:nvSpPr>
          <p:cNvPr id="6" name="TextBox 5"/>
          <p:cNvSpPr txBox="1"/>
          <p:nvPr/>
        </p:nvSpPr>
        <p:spPr>
          <a:xfrm>
            <a:off x="27317" y="457200"/>
            <a:ext cx="3096883" cy="2862322"/>
          </a:xfrm>
          <a:prstGeom prst="rect">
            <a:avLst/>
          </a:prstGeom>
          <a:noFill/>
        </p:spPr>
        <p:txBody>
          <a:bodyPr wrap="square" rtlCol="0">
            <a:spAutoFit/>
          </a:bodyPr>
          <a:lstStyle/>
          <a:p>
            <a:r>
              <a:rPr lang="en-US" dirty="0" smtClean="0"/>
              <a:t>Figure depicts Application, </a:t>
            </a:r>
          </a:p>
          <a:p>
            <a:r>
              <a:rPr lang="en-US" dirty="0" smtClean="0"/>
              <a:t>Implementation and Abstract</a:t>
            </a:r>
          </a:p>
          <a:p>
            <a:r>
              <a:rPr lang="en-US" dirty="0" smtClean="0"/>
              <a:t>views of the code sequence:</a:t>
            </a:r>
          </a:p>
          <a:p>
            <a:endParaRPr lang="en-US" sz="1400" b="1" dirty="0"/>
          </a:p>
          <a:p>
            <a:r>
              <a:rPr lang="en-US" sz="1400" b="1" dirty="0" smtClean="0"/>
              <a:t>StackInterface&lt;String</a:t>
            </a:r>
            <a:r>
              <a:rPr lang="en-US" sz="1400" b="1" dirty="0"/>
              <a:t>&gt; </a:t>
            </a:r>
            <a:r>
              <a:rPr lang="en-US" sz="1400" b="1" dirty="0" err="1" smtClean="0"/>
              <a:t>myStack</a:t>
            </a:r>
            <a:r>
              <a:rPr lang="en-US" sz="1400" b="1" dirty="0" smtClean="0"/>
              <a:t>;</a:t>
            </a:r>
          </a:p>
          <a:p>
            <a:endParaRPr lang="en-US" sz="1400" b="1" dirty="0" smtClean="0"/>
          </a:p>
          <a:p>
            <a:r>
              <a:rPr lang="en-US" sz="1400" b="1" dirty="0" err="1" smtClean="0"/>
              <a:t>myStack</a:t>
            </a:r>
            <a:r>
              <a:rPr lang="en-US" sz="1400" b="1" dirty="0" smtClean="0"/>
              <a:t> </a:t>
            </a:r>
            <a:r>
              <a:rPr lang="en-US" sz="1400" b="1" dirty="0"/>
              <a:t>= new </a:t>
            </a:r>
            <a:r>
              <a:rPr lang="en-US" sz="1400" b="1" dirty="0" smtClean="0"/>
              <a:t> </a:t>
            </a:r>
          </a:p>
          <a:p>
            <a:r>
              <a:rPr lang="en-US" sz="1400" b="1" dirty="0"/>
              <a:t> </a:t>
            </a:r>
            <a:r>
              <a:rPr lang="en-US" sz="1400" b="1" dirty="0" smtClean="0"/>
              <a:t>   ArrayBoundedStack&lt;String</a:t>
            </a:r>
            <a:r>
              <a:rPr lang="en-US" sz="1400" b="1" dirty="0"/>
              <a:t>&gt;(3</a:t>
            </a:r>
            <a:r>
              <a:rPr lang="en-US" sz="1400" b="1" dirty="0" smtClean="0"/>
              <a:t>);</a:t>
            </a:r>
          </a:p>
          <a:p>
            <a:endParaRPr lang="en-US" sz="1400" b="1" dirty="0" smtClean="0"/>
          </a:p>
          <a:p>
            <a:r>
              <a:rPr lang="en-US" sz="1400" b="1" dirty="0" err="1" smtClean="0"/>
              <a:t>myStack.push</a:t>
            </a:r>
            <a:r>
              <a:rPr lang="en-US" sz="1400" b="1" dirty="0" smtClean="0"/>
              <a:t>(A);</a:t>
            </a:r>
          </a:p>
          <a:p>
            <a:endParaRPr lang="en-US" sz="1400" b="1" dirty="0" smtClean="0"/>
          </a:p>
          <a:p>
            <a:r>
              <a:rPr lang="en-US" sz="1400" b="1" dirty="0" err="1" smtClean="0"/>
              <a:t>myStack.push</a:t>
            </a:r>
            <a:r>
              <a:rPr lang="en-US" sz="1400" b="1" dirty="0" smtClean="0"/>
              <a:t>(B</a:t>
            </a:r>
            <a:r>
              <a:rPr lang="en-US" sz="1400" b="1" dirty="0"/>
              <a:t>);</a:t>
            </a:r>
          </a:p>
        </p:txBody>
      </p:sp>
    </p:spTree>
    <p:extLst>
      <p:ext uri="{BB962C8B-B14F-4D97-AF65-F5344CB8AC3E}">
        <p14:creationId xmlns:p14="http://schemas.microsoft.com/office/powerpoint/2010/main" val="36363045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The beginning of the </a:t>
            </a:r>
            <a:r>
              <a:rPr lang="en-US" altLang="en-US" sz="4000" dirty="0" err="1" smtClean="0">
                <a:latin typeface="Courier New" panose="02070309020205020404" pitchFamily="49" charset="0"/>
                <a:cs typeface="Courier New" panose="02070309020205020404" pitchFamily="49" charset="0"/>
              </a:rPr>
              <a:t>ArrayListStack</a:t>
            </a:r>
            <a:r>
              <a:rPr lang="en-US" altLang="en-US" sz="4000" dirty="0" smtClean="0"/>
              <a:t> Class</a:t>
            </a:r>
          </a:p>
        </p:txBody>
      </p:sp>
      <p:sp>
        <p:nvSpPr>
          <p:cNvPr id="2" name="TextBox 1"/>
          <p:cNvSpPr txBox="1"/>
          <p:nvPr/>
        </p:nvSpPr>
        <p:spPr>
          <a:xfrm>
            <a:off x="457200" y="1600200"/>
            <a:ext cx="7343677"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ArrayListStack.java by Dale/Joyce/Weems Chapter 2</a:t>
            </a:r>
          </a:p>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Implements an unbounded stack using an ArrayList.</a:t>
            </a:r>
          </a:p>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package ch02.stacks</a:t>
            </a:r>
            <a:r>
              <a:rPr lang="en-US" sz="1200" b="1" dirty="0" smtClean="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import java.util</a:t>
            </a:r>
            <a:r>
              <a:rPr lang="en-US" sz="1200" b="1" dirty="0" smtClean="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public class </a:t>
            </a:r>
            <a:r>
              <a:rPr lang="en-US" sz="1200" b="1" dirty="0" err="1">
                <a:latin typeface="Courier New" panose="02070309020205020404" pitchFamily="49" charset="0"/>
                <a:cs typeface="Courier New" panose="02070309020205020404" pitchFamily="49" charset="0"/>
              </a:rPr>
              <a:t>ArrayListStack</a:t>
            </a:r>
            <a:r>
              <a:rPr lang="en-US" sz="1200" b="1" dirty="0">
                <a:latin typeface="Courier New" panose="02070309020205020404" pitchFamily="49" charset="0"/>
                <a:cs typeface="Courier New" panose="02070309020205020404" pitchFamily="49" charset="0"/>
              </a:rPr>
              <a:t>&lt;T&gt; implements StackInterface&lt;T&gt;</a:t>
            </a:r>
          </a:p>
          <a:p>
            <a:r>
              <a:rPr lang="en-US" sz="1200" b="1" dirty="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  protected </a:t>
            </a:r>
            <a:r>
              <a:rPr lang="en-US" sz="1200" b="1" dirty="0">
                <a:latin typeface="Courier New" panose="02070309020205020404" pitchFamily="49" charset="0"/>
                <a:cs typeface="Courier New" panose="02070309020205020404" pitchFamily="49" charset="0"/>
              </a:rPr>
              <a:t>ArrayList&lt;T&gt; elements; // ArrayList that holds stack elements</a:t>
            </a:r>
          </a:p>
          <a:p>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  public </a:t>
            </a:r>
            <a:r>
              <a:rPr lang="en-US" sz="1200" b="1" dirty="0" err="1">
                <a:latin typeface="Courier New" panose="02070309020205020404" pitchFamily="49" charset="0"/>
                <a:cs typeface="Courier New" panose="02070309020205020404" pitchFamily="49" charset="0"/>
              </a:rPr>
              <a:t>ArrayListStack</a:t>
            </a:r>
            <a:r>
              <a:rPr lang="en-US" sz="1200" b="1" dirty="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    elements </a:t>
            </a:r>
            <a:r>
              <a:rPr lang="en-US" sz="1200" b="1" dirty="0">
                <a:latin typeface="Courier New" panose="02070309020205020404" pitchFamily="49" charset="0"/>
                <a:cs typeface="Courier New" panose="02070309020205020404" pitchFamily="49" charset="0"/>
              </a:rPr>
              <a:t>= new ArrayList&lt;T&gt;();</a:t>
            </a:r>
          </a:p>
          <a:p>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7625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4000" dirty="0" smtClean="0"/>
              <a:t>Definitions of Stack Operations</a:t>
            </a:r>
          </a:p>
        </p:txBody>
      </p:sp>
      <p:sp>
        <p:nvSpPr>
          <p:cNvPr id="36867" name="Text Box 4"/>
          <p:cNvSpPr txBox="1">
            <a:spLocks noChangeArrowheads="1"/>
          </p:cNvSpPr>
          <p:nvPr/>
        </p:nvSpPr>
        <p:spPr bwMode="auto">
          <a:xfrm>
            <a:off x="609600" y="1524000"/>
            <a:ext cx="705834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400" b="1" dirty="0"/>
              <a:t>public boolean isEmpty</a:t>
            </a:r>
            <a:r>
              <a:rPr lang="en-US" sz="1400" b="1" dirty="0" smtClean="0"/>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true if this stack is empty, otherwise returns false.</a:t>
            </a:r>
          </a:p>
          <a:p>
            <a:pPr eaLnBrk="1" hangingPunct="1"/>
            <a:r>
              <a:rPr lang="en-US" altLang="en-US" sz="1400" b="1" dirty="0">
                <a:latin typeface="Courier New" panose="02070309020205020404" pitchFamily="49" charset="0"/>
              </a:rPr>
              <a:t>{</a:t>
            </a:r>
          </a:p>
          <a:p>
            <a:pPr eaLnBrk="1" hangingPunct="1"/>
            <a:r>
              <a:rPr lang="en-US" altLang="en-US" sz="1400" b="1" dirty="0" smtClean="0">
                <a:latin typeface="Courier New" panose="02070309020205020404" pitchFamily="49" charset="0"/>
              </a:rPr>
              <a:t>  return </a:t>
            </a:r>
            <a:r>
              <a:rPr lang="en-US" altLang="en-US" sz="1400" b="1" dirty="0">
                <a:latin typeface="Courier New" panose="02070309020205020404" pitchFamily="49" charset="0"/>
              </a:rPr>
              <a:t>(</a:t>
            </a:r>
            <a:r>
              <a:rPr lang="en-US" altLang="en-US" sz="1400" b="1" dirty="0" err="1">
                <a:latin typeface="Courier New" panose="02070309020205020404" pitchFamily="49" charset="0"/>
              </a:rPr>
              <a:t>elements.size</a:t>
            </a:r>
            <a:r>
              <a:rPr lang="en-US" altLang="en-US" sz="1400" b="1" dirty="0">
                <a:latin typeface="Courier New" panose="02070309020205020404" pitchFamily="49" charset="0"/>
              </a:rPr>
              <a:t>() == 0);</a:t>
            </a:r>
          </a:p>
          <a:p>
            <a:pPr eaLnBrk="1" hangingPunct="1"/>
            <a:r>
              <a:rPr lang="en-US" altLang="en-US" sz="1400" b="1" dirty="0" smtClean="0">
                <a:latin typeface="Courier New" panose="02070309020205020404" pitchFamily="49" charset="0"/>
              </a:rPr>
              <a:t>} </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boolean isFull()</a:t>
            </a:r>
          </a:p>
          <a:p>
            <a:pPr eaLnBrk="1" hangingPunct="1"/>
            <a:r>
              <a:rPr lang="en-US" altLang="en-US" sz="1400" b="1" dirty="0">
                <a:latin typeface="Courier New" panose="02070309020205020404" pitchFamily="49" charset="0"/>
              </a:rPr>
              <a:t>// Returns false – an </a:t>
            </a:r>
            <a:r>
              <a:rPr lang="en-US" altLang="en-US" sz="1400" b="1" dirty="0" err="1">
                <a:latin typeface="Courier New" panose="02070309020205020404" pitchFamily="49" charset="0"/>
              </a:rPr>
              <a:t>ArrayListStack</a:t>
            </a:r>
            <a:r>
              <a:rPr lang="en-US" altLang="en-US" sz="1400" b="1" dirty="0">
                <a:latin typeface="Courier New" panose="02070309020205020404" pitchFamily="49" charset="0"/>
              </a:rPr>
              <a:t> is never full.</a:t>
            </a:r>
          </a:p>
          <a:p>
            <a:pPr eaLnBrk="1" hangingPunct="1"/>
            <a:r>
              <a:rPr lang="en-US" altLang="en-US" sz="1400" b="1" dirty="0">
                <a:latin typeface="Courier New" panose="02070309020205020404" pitchFamily="49" charset="0"/>
              </a:rPr>
              <a:t>{</a:t>
            </a:r>
          </a:p>
          <a:p>
            <a:pPr eaLnBrk="1" hangingPunct="1"/>
            <a:r>
              <a:rPr lang="en-US" altLang="en-US" sz="1400" b="1" dirty="0" smtClean="0">
                <a:latin typeface="Courier New" panose="02070309020205020404" pitchFamily="49" charset="0"/>
              </a:rPr>
              <a:t>  return </a:t>
            </a:r>
            <a:r>
              <a:rPr lang="en-US" altLang="en-US" sz="1400" b="1" dirty="0">
                <a:latin typeface="Courier New" panose="02070309020205020404" pitchFamily="49" charset="0"/>
              </a:rPr>
              <a:t>false;</a:t>
            </a: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1723560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Definitions of Stack Operations</a:t>
            </a:r>
          </a:p>
        </p:txBody>
      </p:sp>
      <p:sp>
        <p:nvSpPr>
          <p:cNvPr id="37891" name="Text Box 4"/>
          <p:cNvSpPr txBox="1">
            <a:spLocks noChangeArrowheads="1"/>
          </p:cNvSpPr>
          <p:nvPr/>
        </p:nvSpPr>
        <p:spPr bwMode="auto">
          <a:xfrm>
            <a:off x="533400" y="1379577"/>
            <a:ext cx="7810151"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void push(T element)</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smtClean="0">
                <a:latin typeface="Courier New" panose="02070309020205020404" pitchFamily="49" charset="0"/>
              </a:rPr>
              <a:t>elements.add</a:t>
            </a:r>
            <a:r>
              <a:rPr lang="en-US" altLang="en-US" sz="1400" b="1" dirty="0" smtClean="0">
                <a:latin typeface="Courier New" panose="02070309020205020404" pitchFamily="49" charset="0"/>
              </a:rPr>
              <a:t>(element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a:t>
            </a:r>
          </a:p>
          <a:p>
            <a:pPr eaLnBrk="1" hangingPunct="1"/>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void pop()</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if </a:t>
            </a:r>
            <a:r>
              <a:rPr lang="en-US" altLang="en-US" sz="1400" b="1" dirty="0">
                <a:latin typeface="Courier New" panose="02070309020205020404" pitchFamily="49" charset="0"/>
              </a:rPr>
              <a:t>(isEmpty())</a:t>
            </a:r>
          </a:p>
          <a:p>
            <a:pPr eaLnBrk="1" hangingPunct="1"/>
            <a:r>
              <a:rPr lang="en-US" altLang="en-US" sz="1400" b="1" dirty="0" smtClean="0">
                <a:latin typeface="Courier New" panose="02070309020205020404" pitchFamily="49" charset="0"/>
              </a:rPr>
              <a:t>    throw </a:t>
            </a:r>
            <a:r>
              <a:rPr lang="en-US" altLang="en-US" sz="1400" b="1" dirty="0">
                <a:latin typeface="Courier New" panose="02070309020205020404" pitchFamily="49" charset="0"/>
              </a:rPr>
              <a:t>new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("Pop attempted on empty stack.");</a:t>
            </a:r>
          </a:p>
          <a:p>
            <a:pPr eaLnBrk="1" hangingPunct="1"/>
            <a:r>
              <a:rPr lang="en-US" altLang="en-US" sz="1400" b="1" dirty="0" smtClean="0">
                <a:latin typeface="Courier New" panose="02070309020205020404" pitchFamily="49" charset="0"/>
              </a:rPr>
              <a:t>  else</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smtClean="0">
                <a:latin typeface="Courier New" panose="02070309020205020404" pitchFamily="49" charset="0"/>
              </a:rPr>
              <a:t>elements.remove</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elements.size</a:t>
            </a:r>
            <a:r>
              <a:rPr lang="en-US" altLang="en-US" sz="1400" b="1" dirty="0">
                <a:latin typeface="Courier New" panose="02070309020205020404" pitchFamily="49" charset="0"/>
              </a:rPr>
              <a:t>() - 1);</a:t>
            </a:r>
          </a:p>
          <a:p>
            <a:pPr eaLnBrk="1" hangingPunct="1"/>
            <a:r>
              <a:rPr lang="en-US" altLang="en-US" sz="1400" b="1" dirty="0">
                <a:latin typeface="Courier New" panose="02070309020205020404" pitchFamily="49" charset="0"/>
              </a:rPr>
              <a:t>}</a:t>
            </a:r>
          </a:p>
          <a:p>
            <a:pPr eaLnBrk="1" hangingPunct="1"/>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T top()</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T </a:t>
            </a:r>
            <a:r>
              <a:rPr lang="en-US" altLang="en-US" sz="1400" b="1" dirty="0" err="1">
                <a:latin typeface="Courier New" panose="02070309020205020404" pitchFamily="49" charset="0"/>
              </a:rPr>
              <a:t>topOfStack</a:t>
            </a:r>
            <a:r>
              <a:rPr lang="en-US" altLang="en-US" sz="1400" b="1" dirty="0">
                <a:latin typeface="Courier New" panose="02070309020205020404" pitchFamily="49" charset="0"/>
              </a:rPr>
              <a:t> = null;</a:t>
            </a:r>
          </a:p>
          <a:p>
            <a:pPr eaLnBrk="1" hangingPunct="1"/>
            <a:r>
              <a:rPr lang="en-US" altLang="en-US" sz="1400" b="1" dirty="0" smtClean="0">
                <a:latin typeface="Courier New" panose="02070309020205020404" pitchFamily="49" charset="0"/>
              </a:rPr>
              <a:t>  if </a:t>
            </a:r>
            <a:r>
              <a:rPr lang="en-US" altLang="en-US" sz="1400" b="1" dirty="0">
                <a:latin typeface="Courier New" panose="02070309020205020404" pitchFamily="49" charset="0"/>
              </a:rPr>
              <a:t>(isEmpty())</a:t>
            </a:r>
          </a:p>
          <a:p>
            <a:pPr eaLnBrk="1" hangingPunct="1"/>
            <a:r>
              <a:rPr lang="en-US" altLang="en-US" sz="1400" b="1" dirty="0" smtClean="0">
                <a:latin typeface="Courier New" panose="02070309020205020404" pitchFamily="49" charset="0"/>
              </a:rPr>
              <a:t>    throw </a:t>
            </a:r>
            <a:r>
              <a:rPr lang="en-US" altLang="en-US" sz="1400" b="1" dirty="0">
                <a:latin typeface="Courier New" panose="02070309020205020404" pitchFamily="49" charset="0"/>
              </a:rPr>
              <a:t>new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("Top attempted on empty stack.");</a:t>
            </a:r>
          </a:p>
          <a:p>
            <a:pPr eaLnBrk="1" hangingPunct="1"/>
            <a:r>
              <a:rPr lang="en-US" altLang="en-US" sz="1400" b="1" dirty="0" smtClean="0">
                <a:latin typeface="Courier New" panose="02070309020205020404" pitchFamily="49" charset="0"/>
              </a:rPr>
              <a:t>  else</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smtClean="0">
                <a:latin typeface="Courier New" panose="02070309020205020404" pitchFamily="49" charset="0"/>
              </a:rPr>
              <a:t>topOfStack</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 </a:t>
            </a:r>
            <a:r>
              <a:rPr lang="en-US" altLang="en-US" sz="1400" b="1" dirty="0" err="1">
                <a:latin typeface="Courier New" panose="02070309020205020404" pitchFamily="49" charset="0"/>
              </a:rPr>
              <a:t>elements.get</a:t>
            </a:r>
            <a:r>
              <a:rPr lang="en-US" altLang="en-US" sz="1400" b="1" dirty="0">
                <a:latin typeface="Courier New" panose="02070309020205020404" pitchFamily="49" charset="0"/>
              </a:rPr>
              <a:t>(</a:t>
            </a:r>
            <a:r>
              <a:rPr lang="en-US" altLang="en-US" sz="1400" b="1" dirty="0" err="1">
                <a:latin typeface="Courier New" panose="02070309020205020404" pitchFamily="49" charset="0"/>
              </a:rPr>
              <a:t>elements.size</a:t>
            </a:r>
            <a:r>
              <a:rPr lang="en-US" altLang="en-US" sz="1400" b="1" dirty="0">
                <a:latin typeface="Courier New" panose="02070309020205020404" pitchFamily="49" charset="0"/>
              </a:rPr>
              <a:t>() - 1);</a:t>
            </a:r>
          </a:p>
          <a:p>
            <a:pPr eaLnBrk="1" hangingPunct="1"/>
            <a:r>
              <a:rPr lang="en-US" altLang="en-US" sz="1400" b="1" dirty="0" smtClean="0">
                <a:latin typeface="Courier New" panose="02070309020205020404" pitchFamily="49" charset="0"/>
              </a:rPr>
              <a:t>  return </a:t>
            </a:r>
            <a:r>
              <a:rPr lang="en-US" altLang="en-US" sz="1400" b="1" dirty="0" err="1">
                <a:latin typeface="Courier New" panose="02070309020205020404" pitchFamily="49" charset="0"/>
              </a:rPr>
              <a:t>topOfStack</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a:t>
            </a:r>
            <a:endParaRPr lang="en-US" altLang="en-US" sz="1400" b="1" dirty="0" smtClean="0">
              <a:latin typeface="Courier New" panose="02070309020205020404" pitchFamily="49" charset="0"/>
            </a:endParaRPr>
          </a:p>
          <a:p>
            <a:pPr eaLnBrk="1" hangingPunct="1"/>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25777624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z="4000" dirty="0"/>
              <a:t>2</a:t>
            </a:r>
            <a:r>
              <a:rPr lang="en-US" altLang="en-US" sz="4000" dirty="0" smtClean="0"/>
              <a:t>.6 Application: Balanced Expressions</a:t>
            </a:r>
          </a:p>
        </p:txBody>
      </p:sp>
      <p:sp>
        <p:nvSpPr>
          <p:cNvPr id="39939" name="Rectangle 3"/>
          <p:cNvSpPr>
            <a:spLocks noGrp="1" noChangeArrowheads="1"/>
          </p:cNvSpPr>
          <p:nvPr>
            <p:ph type="body" idx="1"/>
          </p:nvPr>
        </p:nvSpPr>
        <p:spPr/>
        <p:txBody>
          <a:bodyPr/>
          <a:lstStyle/>
          <a:p>
            <a:pPr eaLnBrk="1" hangingPunct="1">
              <a:lnSpc>
                <a:spcPct val="90000"/>
              </a:lnSpc>
            </a:pPr>
            <a:r>
              <a:rPr lang="en-US" altLang="en-US" sz="2400" dirty="0" smtClean="0"/>
              <a:t>Given a set of grouping symbols, determine if the open and close versions of each symbol are matched correctly. </a:t>
            </a:r>
          </a:p>
          <a:p>
            <a:pPr eaLnBrk="1" hangingPunct="1">
              <a:lnSpc>
                <a:spcPct val="90000"/>
              </a:lnSpc>
            </a:pPr>
            <a:r>
              <a:rPr lang="en-US" altLang="en-US" sz="2400" dirty="0" smtClean="0"/>
              <a:t>We’ll focus on the normal pairs, (), [], and {}, but in theory we could define any pair of symbols (e.g., &lt; &gt; or / \) as grouping symbols. </a:t>
            </a:r>
          </a:p>
          <a:p>
            <a:pPr eaLnBrk="1" hangingPunct="1">
              <a:lnSpc>
                <a:spcPct val="90000"/>
              </a:lnSpc>
            </a:pPr>
            <a:r>
              <a:rPr lang="en-US" altLang="en-US" sz="2400" dirty="0" smtClean="0"/>
              <a:t>Any number of other characters may appear in the input expression, before, between, or after a grouping pair, and an expression may contain nested groupings. </a:t>
            </a:r>
          </a:p>
          <a:p>
            <a:pPr eaLnBrk="1" hangingPunct="1">
              <a:lnSpc>
                <a:spcPct val="90000"/>
              </a:lnSpc>
            </a:pPr>
            <a:r>
              <a:rPr lang="en-US" altLang="en-US" sz="2400" dirty="0" smtClean="0"/>
              <a:t>Each close symbol must match the last unmatched opening symbol and each open grouping symbol must have a matching close symbol. </a:t>
            </a:r>
          </a:p>
        </p:txBody>
      </p:sp>
    </p:spTree>
    <p:extLst>
      <p:ext uri="{BB962C8B-B14F-4D97-AF65-F5344CB8AC3E}">
        <p14:creationId xmlns:p14="http://schemas.microsoft.com/office/powerpoint/2010/main" val="1430458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4000" dirty="0" smtClean="0"/>
              <a:t>ADT Perspectives or Levels</a:t>
            </a:r>
          </a:p>
        </p:txBody>
      </p:sp>
      <p:sp>
        <p:nvSpPr>
          <p:cNvPr id="5123" name="Rectangle 3"/>
          <p:cNvSpPr>
            <a:spLocks noGrp="1" noChangeArrowheads="1"/>
          </p:cNvSpPr>
          <p:nvPr>
            <p:ph type="body" idx="1"/>
          </p:nvPr>
        </p:nvSpPr>
        <p:spPr/>
        <p:txBody>
          <a:bodyPr/>
          <a:lstStyle/>
          <a:p>
            <a:pPr eaLnBrk="1" hangingPunct="1">
              <a:lnSpc>
                <a:spcPct val="80000"/>
              </a:lnSpc>
            </a:pPr>
            <a:r>
              <a:rPr lang="en-US" altLang="en-US" sz="2400" i="1" dirty="0" smtClean="0"/>
              <a:t>Application (or user or client or external) level</a:t>
            </a:r>
            <a:r>
              <a:rPr lang="en-US" altLang="en-US" sz="2400" dirty="0" smtClean="0"/>
              <a:t>: We use the ADT to solve a problem. When working at this level we only need to know how to create instances of the ADT and invoke its operations. </a:t>
            </a:r>
          </a:p>
          <a:p>
            <a:pPr eaLnBrk="1" hangingPunct="1">
              <a:lnSpc>
                <a:spcPct val="80000"/>
              </a:lnSpc>
            </a:pPr>
            <a:r>
              <a:rPr lang="en-US" altLang="en-US" sz="2400" i="1" dirty="0" smtClean="0"/>
              <a:t>Abstract (or logical) level</a:t>
            </a:r>
            <a:r>
              <a:rPr lang="en-US" altLang="en-US" sz="2400" dirty="0" smtClean="0"/>
              <a:t>: Provides an abstract view of the data values (the domain) and the set of operations to manipulate them. At this level, we deal with the “</a:t>
            </a:r>
            <a:r>
              <a:rPr lang="en-US" altLang="en-US" sz="2400" i="1" dirty="0" smtClean="0"/>
              <a:t>what</a:t>
            </a:r>
            <a:r>
              <a:rPr lang="en-US" altLang="en-US" sz="2400" dirty="0" smtClean="0"/>
              <a:t>” questions. What is the ADT? What does it model?  What are its responsibilities? What is its interface? </a:t>
            </a:r>
          </a:p>
          <a:p>
            <a:pPr eaLnBrk="1" hangingPunct="1">
              <a:lnSpc>
                <a:spcPct val="80000"/>
              </a:lnSpc>
            </a:pPr>
            <a:r>
              <a:rPr lang="en-US" altLang="en-US" sz="2400" i="1" dirty="0" smtClean="0"/>
              <a:t>Implementation (or concrete or internal) level</a:t>
            </a:r>
            <a:r>
              <a:rPr lang="en-US" altLang="en-US" sz="2400" dirty="0" smtClean="0"/>
              <a:t>: Provides a specific representation of the structure to hold the data and the implementation of the operations. Here we deal with the “</a:t>
            </a:r>
            <a:r>
              <a:rPr lang="en-US" altLang="en-US" sz="2400" i="1" dirty="0" smtClean="0"/>
              <a:t>how</a:t>
            </a:r>
            <a:r>
              <a:rPr lang="en-US" altLang="en-US" sz="2400" dirty="0" smtClean="0"/>
              <a:t>” questions. </a:t>
            </a:r>
            <a:endParaRPr lang="en-US" altLang="en-US" sz="1600" dirty="0" smtClean="0"/>
          </a:p>
        </p:txBody>
      </p:sp>
    </p:spTree>
    <p:extLst>
      <p:ext uri="{BB962C8B-B14F-4D97-AF65-F5344CB8AC3E}">
        <p14:creationId xmlns:p14="http://schemas.microsoft.com/office/powerpoint/2010/main" val="248055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z="4000" dirty="0" smtClean="0"/>
              <a:t>Examples</a:t>
            </a:r>
            <a:endParaRPr lang="en-US" altLang="en-US" dirty="0" smtClean="0"/>
          </a:p>
        </p:txBody>
      </p:sp>
      <p:pic>
        <p:nvPicPr>
          <p:cNvPr id="40963" name="Picture 5" descr="37461_CH03_FIG030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8200" y="2265363"/>
            <a:ext cx="7772400" cy="2239453"/>
          </a:xfrm>
          <a:noFill/>
        </p:spPr>
      </p:pic>
    </p:spTree>
    <p:extLst>
      <p:ext uri="{BB962C8B-B14F-4D97-AF65-F5344CB8AC3E}">
        <p14:creationId xmlns:p14="http://schemas.microsoft.com/office/powerpoint/2010/main" val="418988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z="4000" dirty="0" smtClean="0"/>
              <a:t>The Balanced Class</a:t>
            </a:r>
          </a:p>
        </p:txBody>
      </p:sp>
      <p:sp>
        <p:nvSpPr>
          <p:cNvPr id="41987" name="Rectangle 3"/>
          <p:cNvSpPr>
            <a:spLocks noGrp="1" noChangeArrowheads="1"/>
          </p:cNvSpPr>
          <p:nvPr>
            <p:ph type="body" idx="1"/>
          </p:nvPr>
        </p:nvSpPr>
        <p:spPr>
          <a:xfrm>
            <a:off x="457200" y="1600200"/>
            <a:ext cx="8229600" cy="2362200"/>
          </a:xfrm>
        </p:spPr>
        <p:txBody>
          <a:bodyPr/>
          <a:lstStyle/>
          <a:p>
            <a:pPr eaLnBrk="1" hangingPunct="1"/>
            <a:r>
              <a:rPr lang="en-US" altLang="en-US" sz="2800" dirty="0" smtClean="0"/>
              <a:t>To help solve our problem we create a class called </a:t>
            </a:r>
            <a:r>
              <a:rPr lang="en-US" altLang="en-US" sz="2800" dirty="0" smtClean="0">
                <a:latin typeface="Courier New" panose="02070309020205020404" pitchFamily="49" charset="0"/>
              </a:rPr>
              <a:t>Balanced</a:t>
            </a:r>
            <a:r>
              <a:rPr lang="en-US" altLang="en-US" sz="2800" dirty="0" smtClean="0"/>
              <a:t>, with two instance variables of type String (</a:t>
            </a:r>
            <a:r>
              <a:rPr lang="en-US" altLang="en-US" sz="2800" dirty="0" err="1" smtClean="0">
                <a:latin typeface="Courier New" panose="02070309020205020404" pitchFamily="49" charset="0"/>
              </a:rPr>
              <a:t>openSet</a:t>
            </a:r>
            <a:r>
              <a:rPr lang="en-US" altLang="en-US" sz="2800" dirty="0" smtClean="0"/>
              <a:t> and </a:t>
            </a:r>
            <a:r>
              <a:rPr lang="en-US" altLang="en-US" sz="2800" dirty="0" err="1" smtClean="0">
                <a:latin typeface="Courier New" panose="02070309020205020404" pitchFamily="49" charset="0"/>
              </a:rPr>
              <a:t>closeSet</a:t>
            </a:r>
            <a:r>
              <a:rPr lang="en-US" altLang="en-US" sz="2800" dirty="0" smtClean="0"/>
              <a:t>) and a single exported method </a:t>
            </a:r>
            <a:r>
              <a:rPr lang="en-US" altLang="en-US" sz="2800" dirty="0" smtClean="0">
                <a:latin typeface="Courier New" panose="02070309020205020404" pitchFamily="49" charset="0"/>
              </a:rPr>
              <a:t>test</a:t>
            </a:r>
          </a:p>
          <a:p>
            <a:pPr eaLnBrk="1" hangingPunct="1"/>
            <a:r>
              <a:rPr lang="en-US" altLang="en-US" sz="2800" dirty="0" smtClean="0"/>
              <a:t>The Constructor is: </a:t>
            </a:r>
          </a:p>
        </p:txBody>
      </p:sp>
      <p:sp>
        <p:nvSpPr>
          <p:cNvPr id="41988" name="Text Box 4"/>
          <p:cNvSpPr txBox="1">
            <a:spLocks noChangeArrowheads="1"/>
          </p:cNvSpPr>
          <p:nvPr/>
        </p:nvSpPr>
        <p:spPr bwMode="auto">
          <a:xfrm>
            <a:off x="863600" y="4038600"/>
            <a:ext cx="748794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ourier New" panose="02070309020205020404" pitchFamily="49" charset="0"/>
              </a:rPr>
              <a:t>  public Balanced(String </a:t>
            </a:r>
            <a:r>
              <a:rPr lang="en-US" altLang="en-US" sz="1400" dirty="0" err="1">
                <a:latin typeface="Courier New" panose="02070309020205020404" pitchFamily="49" charset="0"/>
              </a:rPr>
              <a:t>openSet</a:t>
            </a:r>
            <a:r>
              <a:rPr lang="en-US" altLang="en-US" sz="1400" dirty="0">
                <a:latin typeface="Courier New" panose="02070309020205020404" pitchFamily="49" charset="0"/>
              </a:rPr>
              <a:t>, String </a:t>
            </a:r>
            <a:r>
              <a:rPr lang="en-US" altLang="en-US" sz="1400" dirty="0" err="1">
                <a:latin typeface="Courier New" panose="02070309020205020404" pitchFamily="49" charset="0"/>
              </a:rPr>
              <a:t>closeSet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 Preconditions: No character is contained more than once in the </a:t>
            </a:r>
          </a:p>
          <a:p>
            <a:pPr eaLnBrk="1" hangingPunct="1"/>
            <a:r>
              <a:rPr lang="en-US" altLang="en-US" sz="1400" dirty="0">
                <a:latin typeface="Courier New" panose="02070309020205020404" pitchFamily="49" charset="0"/>
              </a:rPr>
              <a:t>  //                combined </a:t>
            </a:r>
            <a:r>
              <a:rPr lang="en-US" altLang="en-US" sz="1400" dirty="0" err="1">
                <a:latin typeface="Courier New" panose="02070309020205020404" pitchFamily="49" charset="0"/>
              </a:rPr>
              <a:t>openSet</a:t>
            </a:r>
            <a:r>
              <a:rPr lang="en-US" altLang="en-US" sz="1400" dirty="0">
                <a:latin typeface="Courier New" panose="02070309020205020404" pitchFamily="49" charset="0"/>
              </a:rPr>
              <a:t> and </a:t>
            </a:r>
            <a:r>
              <a:rPr lang="en-US" altLang="en-US" sz="1400" dirty="0" err="1">
                <a:latin typeface="Courier New" panose="02070309020205020404" pitchFamily="49" charset="0"/>
              </a:rPr>
              <a:t>closeSet</a:t>
            </a:r>
            <a:r>
              <a:rPr lang="en-US" altLang="en-US" sz="1400" dirty="0">
                <a:latin typeface="Courier New" panose="02070309020205020404" pitchFamily="49" charset="0"/>
              </a:rPr>
              <a:t> strings.</a:t>
            </a:r>
          </a:p>
          <a:p>
            <a:pPr eaLnBrk="1" hangingPunct="1"/>
            <a:r>
              <a:rPr lang="en-US" altLang="en-US" sz="1400" dirty="0">
                <a:latin typeface="Courier New" panose="02070309020205020404" pitchFamily="49" charset="0"/>
              </a:rPr>
              <a:t>  //                The size of </a:t>
            </a:r>
            <a:r>
              <a:rPr lang="en-US" altLang="en-US" sz="1400" dirty="0" err="1">
                <a:latin typeface="Courier New" panose="02070309020205020404" pitchFamily="49" charset="0"/>
              </a:rPr>
              <a:t>openSet</a:t>
            </a:r>
            <a:r>
              <a:rPr lang="en-US" altLang="en-US" sz="1400" dirty="0">
                <a:latin typeface="Courier New" panose="02070309020205020404" pitchFamily="49" charset="0"/>
              </a:rPr>
              <a:t> </a:t>
            </a:r>
            <a:r>
              <a:rPr lang="en-US" altLang="en-US" sz="1400" dirty="0" smtClean="0">
                <a:latin typeface="Courier New" panose="02070309020205020404" pitchFamily="49" charset="0"/>
              </a:rPr>
              <a:t>== </a:t>
            </a:r>
            <a:r>
              <a:rPr lang="en-US" altLang="en-US" sz="1400" dirty="0">
                <a:latin typeface="Courier New" panose="02070309020205020404" pitchFamily="49" charset="0"/>
              </a:rPr>
              <a:t>the size of </a:t>
            </a:r>
            <a:r>
              <a:rPr lang="en-US" altLang="en-US" sz="1400" dirty="0" err="1">
                <a:latin typeface="Courier New" panose="02070309020205020404" pitchFamily="49" charset="0"/>
              </a:rPr>
              <a:t>closeSet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a:t>
            </a:r>
          </a:p>
          <a:p>
            <a:pPr eaLnBrk="1" hangingPunct="1"/>
            <a:r>
              <a:rPr lang="en-US" altLang="en-US" sz="1400" dirty="0">
                <a:latin typeface="Courier New" panose="02070309020205020404" pitchFamily="49" charset="0"/>
              </a:rPr>
              <a:t>    </a:t>
            </a:r>
            <a:r>
              <a:rPr lang="en-US" altLang="en-US" sz="1400" dirty="0" err="1">
                <a:latin typeface="Courier New" panose="02070309020205020404" pitchFamily="49" charset="0"/>
              </a:rPr>
              <a:t>this.openSet</a:t>
            </a:r>
            <a:r>
              <a:rPr lang="en-US" altLang="en-US" sz="1400" dirty="0">
                <a:latin typeface="Courier New" panose="02070309020205020404" pitchFamily="49" charset="0"/>
              </a:rPr>
              <a:t> = </a:t>
            </a:r>
            <a:r>
              <a:rPr lang="en-US" altLang="en-US" sz="1400" dirty="0" err="1">
                <a:latin typeface="Courier New" panose="02070309020205020404" pitchFamily="49" charset="0"/>
              </a:rPr>
              <a:t>openSet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a:t>
            </a:r>
            <a:r>
              <a:rPr lang="en-US" altLang="en-US" sz="1400" dirty="0" err="1">
                <a:latin typeface="Courier New" panose="02070309020205020404" pitchFamily="49" charset="0"/>
              </a:rPr>
              <a:t>this.closeSet</a:t>
            </a:r>
            <a:r>
              <a:rPr lang="en-US" altLang="en-US" sz="1400" dirty="0">
                <a:latin typeface="Courier New" panose="02070309020205020404" pitchFamily="49" charset="0"/>
              </a:rPr>
              <a:t> = </a:t>
            </a:r>
            <a:r>
              <a:rPr lang="en-US" altLang="en-US" sz="1400" dirty="0" err="1">
                <a:latin typeface="Courier New" panose="02070309020205020404" pitchFamily="49" charset="0"/>
              </a:rPr>
              <a:t>closeSet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a:t>
            </a:r>
          </a:p>
        </p:txBody>
      </p:sp>
    </p:spTree>
    <p:extLst>
      <p:ext uri="{BB962C8B-B14F-4D97-AF65-F5344CB8AC3E}">
        <p14:creationId xmlns:p14="http://schemas.microsoft.com/office/powerpoint/2010/main" val="1094108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rPr>
              <a:t>test</a:t>
            </a:r>
            <a:r>
              <a:rPr lang="en-US" altLang="en-US" sz="4000" dirty="0" smtClean="0"/>
              <a:t> method</a:t>
            </a:r>
          </a:p>
        </p:txBody>
      </p:sp>
      <p:sp>
        <p:nvSpPr>
          <p:cNvPr id="43011" name="Rectangle 3"/>
          <p:cNvSpPr>
            <a:spLocks noGrp="1" noChangeArrowheads="1"/>
          </p:cNvSpPr>
          <p:nvPr>
            <p:ph type="body" idx="1"/>
          </p:nvPr>
        </p:nvSpPr>
        <p:spPr>
          <a:xfrm>
            <a:off x="457200" y="1600200"/>
            <a:ext cx="8229600" cy="4191000"/>
          </a:xfrm>
        </p:spPr>
        <p:txBody>
          <a:bodyPr/>
          <a:lstStyle/>
          <a:p>
            <a:pPr eaLnBrk="1" hangingPunct="1"/>
            <a:r>
              <a:rPr lang="en-US" altLang="en-US" sz="2800" dirty="0" smtClean="0"/>
              <a:t>Takes an expression as a string argument and checks to see if the grouping symbols in the expression are balanced. </a:t>
            </a:r>
          </a:p>
          <a:p>
            <a:pPr eaLnBrk="1" hangingPunct="1"/>
            <a:r>
              <a:rPr lang="en-US" altLang="en-US" sz="2800" dirty="0" smtClean="0"/>
              <a:t>We use an integer to indicate the result:</a:t>
            </a:r>
          </a:p>
          <a:p>
            <a:pPr lvl="1" eaLnBrk="1" hangingPunct="1"/>
            <a:r>
              <a:rPr lang="en-US" altLang="en-US" sz="2400" dirty="0" smtClean="0"/>
              <a:t>0 means the symbols are balanced, such as (([xx])xx)</a:t>
            </a:r>
          </a:p>
          <a:p>
            <a:pPr lvl="1" eaLnBrk="1" hangingPunct="1"/>
            <a:r>
              <a:rPr lang="en-US" altLang="en-US" sz="2400" dirty="0" smtClean="0"/>
              <a:t>1 means the expression has unbalanced symbols, such as (([xx}xx))</a:t>
            </a:r>
          </a:p>
          <a:p>
            <a:pPr lvl="1" eaLnBrk="1" hangingPunct="1"/>
            <a:r>
              <a:rPr lang="en-US" altLang="en-US" sz="2400" dirty="0" smtClean="0"/>
              <a:t>2 means the expression came to an end prematurely, such as (([xxx])xx </a:t>
            </a:r>
          </a:p>
        </p:txBody>
      </p:sp>
    </p:spTree>
    <p:extLst>
      <p:ext uri="{BB962C8B-B14F-4D97-AF65-F5344CB8AC3E}">
        <p14:creationId xmlns:p14="http://schemas.microsoft.com/office/powerpoint/2010/main" val="20147128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rPr>
              <a:t>test</a:t>
            </a:r>
            <a:r>
              <a:rPr lang="en-US" altLang="en-US" sz="4000" dirty="0" smtClean="0"/>
              <a:t> method</a:t>
            </a:r>
          </a:p>
        </p:txBody>
      </p:sp>
      <p:sp>
        <p:nvSpPr>
          <p:cNvPr id="44035" name="Rectangle 3"/>
          <p:cNvSpPr>
            <a:spLocks noGrp="1" noChangeArrowheads="1"/>
          </p:cNvSpPr>
          <p:nvPr>
            <p:ph type="body" idx="1"/>
          </p:nvPr>
        </p:nvSpPr>
        <p:spPr>
          <a:xfrm>
            <a:off x="457200" y="1600200"/>
            <a:ext cx="8229600" cy="4343400"/>
          </a:xfrm>
        </p:spPr>
        <p:txBody>
          <a:bodyPr/>
          <a:lstStyle/>
          <a:p>
            <a:pPr eaLnBrk="1" hangingPunct="1">
              <a:lnSpc>
                <a:spcPct val="90000"/>
              </a:lnSpc>
            </a:pPr>
            <a:r>
              <a:rPr lang="en-US" altLang="en-US" sz="2800" dirty="0" smtClean="0"/>
              <a:t>For each input character, it does one of three tasks:</a:t>
            </a:r>
          </a:p>
          <a:p>
            <a:pPr lvl="1" eaLnBrk="1" hangingPunct="1">
              <a:lnSpc>
                <a:spcPct val="90000"/>
              </a:lnSpc>
            </a:pPr>
            <a:r>
              <a:rPr lang="en-US" altLang="en-US" sz="2400" dirty="0" smtClean="0"/>
              <a:t>If the character is an open symbol, it is pushed on a stack. </a:t>
            </a:r>
          </a:p>
          <a:p>
            <a:pPr lvl="1" eaLnBrk="1" hangingPunct="1">
              <a:lnSpc>
                <a:spcPct val="90000"/>
              </a:lnSpc>
            </a:pPr>
            <a:r>
              <a:rPr lang="en-US" altLang="en-US" sz="2400" dirty="0" smtClean="0"/>
              <a:t>If the character is a close symbol, it must be checked against the last open symbol, which is obtained from the top of the stack. If they match, processing continues with the next character. If the close symbol does not match the top of the stack, or if the stack is empty, then the expression is ill-formed. </a:t>
            </a:r>
          </a:p>
          <a:p>
            <a:pPr lvl="1" eaLnBrk="1" hangingPunct="1">
              <a:lnSpc>
                <a:spcPct val="90000"/>
              </a:lnSpc>
            </a:pPr>
            <a:r>
              <a:rPr lang="en-US" altLang="en-US" sz="2400" dirty="0" smtClean="0"/>
              <a:t>If the character is not a special symbol, it is skipped. </a:t>
            </a:r>
          </a:p>
        </p:txBody>
      </p:sp>
    </p:spTree>
    <p:extLst>
      <p:ext uri="{BB962C8B-B14F-4D97-AF65-F5344CB8AC3E}">
        <p14:creationId xmlns:p14="http://schemas.microsoft.com/office/powerpoint/2010/main" val="144446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z="4000" dirty="0" smtClean="0"/>
              <a:t>Test for Well-Formed Expression Algorithm (String expression) </a:t>
            </a:r>
          </a:p>
        </p:txBody>
      </p:sp>
      <p:sp>
        <p:nvSpPr>
          <p:cNvPr id="45059" name="Text Box 4"/>
          <p:cNvSpPr txBox="1">
            <a:spLocks noChangeArrowheads="1"/>
          </p:cNvSpPr>
          <p:nvPr/>
        </p:nvSpPr>
        <p:spPr bwMode="auto">
          <a:xfrm>
            <a:off x="517525" y="1855788"/>
            <a:ext cx="630653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ourier New" panose="02070309020205020404" pitchFamily="49" charset="0"/>
              </a:rPr>
              <a:t>Create a new stack of size equal to the length of subject</a:t>
            </a:r>
          </a:p>
          <a:p>
            <a:pPr eaLnBrk="1" hangingPunct="1"/>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Set </a:t>
            </a:r>
            <a:r>
              <a:rPr lang="en-US" altLang="en-US" sz="1400" dirty="0" err="1">
                <a:latin typeface="Courier New" panose="02070309020205020404" pitchFamily="49" charset="0"/>
              </a:rPr>
              <a:t>stillBalanced</a:t>
            </a:r>
            <a:r>
              <a:rPr lang="en-US" altLang="en-US" sz="1400" dirty="0">
                <a:latin typeface="Courier New" panose="02070309020205020404" pitchFamily="49" charset="0"/>
              </a:rPr>
              <a:t> to true</a:t>
            </a:r>
          </a:p>
          <a:p>
            <a:pPr eaLnBrk="1" hangingPunct="1"/>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Get the first character from </a:t>
            </a:r>
            <a:r>
              <a:rPr lang="en-US" altLang="en-US" sz="1400" dirty="0" smtClean="0">
                <a:latin typeface="Courier New" panose="02070309020205020404" pitchFamily="49" charset="0"/>
              </a:rPr>
              <a:t>expression</a:t>
            </a:r>
            <a:endParaRPr lang="en-US" altLang="en-US" sz="1400" dirty="0">
              <a:latin typeface="Courier New" panose="02070309020205020404" pitchFamily="49" charset="0"/>
            </a:endParaRPr>
          </a:p>
          <a:p>
            <a:pPr eaLnBrk="1" hangingPunct="1"/>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while (the expression is still balanced </a:t>
            </a:r>
          </a:p>
          <a:p>
            <a:pPr eaLnBrk="1" hangingPunct="1"/>
            <a:r>
              <a:rPr lang="en-US" altLang="en-US" sz="1400" dirty="0">
                <a:latin typeface="Courier New" panose="02070309020205020404" pitchFamily="49" charset="0"/>
              </a:rPr>
              <a:t>       AND </a:t>
            </a:r>
          </a:p>
          <a:p>
            <a:pPr eaLnBrk="1" hangingPunct="1"/>
            <a:r>
              <a:rPr lang="en-US" altLang="en-US" sz="1400" dirty="0">
                <a:latin typeface="Courier New" panose="02070309020205020404" pitchFamily="49" charset="0"/>
              </a:rPr>
              <a:t>       there are still more characters to process)</a:t>
            </a:r>
          </a:p>
          <a:p>
            <a:pPr eaLnBrk="1" hangingPunct="1"/>
            <a:r>
              <a:rPr lang="en-US" altLang="en-US" sz="1400" dirty="0">
                <a:latin typeface="Courier New" panose="02070309020205020404" pitchFamily="49" charset="0"/>
              </a:rPr>
              <a:t>  Process the current character</a:t>
            </a:r>
          </a:p>
          <a:p>
            <a:pPr eaLnBrk="1" hangingPunct="1"/>
            <a:r>
              <a:rPr lang="en-US" altLang="en-US" sz="1400" dirty="0">
                <a:latin typeface="Courier New" panose="02070309020205020404" pitchFamily="49" charset="0"/>
              </a:rPr>
              <a:t>  Get the next character from </a:t>
            </a:r>
            <a:r>
              <a:rPr lang="en-US" altLang="en-US" sz="1400" dirty="0" smtClean="0">
                <a:latin typeface="Courier New" panose="02070309020205020404" pitchFamily="49" charset="0"/>
              </a:rPr>
              <a:t>expression</a:t>
            </a:r>
            <a:endParaRPr lang="en-US" altLang="en-US" sz="1400" dirty="0">
              <a:latin typeface="Courier New" panose="02070309020205020404" pitchFamily="49" charset="0"/>
            </a:endParaRPr>
          </a:p>
          <a:p>
            <a:pPr eaLnBrk="1" hangingPunct="1"/>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if (!</a:t>
            </a:r>
            <a:r>
              <a:rPr lang="en-US" altLang="en-US" sz="1400" dirty="0" err="1">
                <a:latin typeface="Courier New" panose="02070309020205020404" pitchFamily="49" charset="0"/>
              </a:rPr>
              <a:t>stillBalanced</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return 1</a:t>
            </a:r>
          </a:p>
          <a:p>
            <a:pPr eaLnBrk="1" hangingPunct="1"/>
            <a:r>
              <a:rPr lang="en-US" altLang="en-US" sz="1400" dirty="0">
                <a:latin typeface="Courier New" panose="02070309020205020404" pitchFamily="49" charset="0"/>
              </a:rPr>
              <a:t>else if (stack is not empty)</a:t>
            </a:r>
          </a:p>
          <a:p>
            <a:pPr eaLnBrk="1" hangingPunct="1"/>
            <a:r>
              <a:rPr lang="en-US" altLang="en-US" sz="1400" dirty="0">
                <a:latin typeface="Courier New" panose="02070309020205020404" pitchFamily="49" charset="0"/>
              </a:rPr>
              <a:t>  return 2</a:t>
            </a:r>
          </a:p>
          <a:p>
            <a:pPr eaLnBrk="1" hangingPunct="1"/>
            <a:r>
              <a:rPr lang="en-US" altLang="en-US" sz="1400" dirty="0">
                <a:latin typeface="Courier New" panose="02070309020205020404" pitchFamily="49" charset="0"/>
              </a:rPr>
              <a:t>else</a:t>
            </a:r>
          </a:p>
          <a:p>
            <a:pPr eaLnBrk="1" hangingPunct="1"/>
            <a:r>
              <a:rPr lang="en-US" altLang="en-US" sz="1400" dirty="0">
                <a:latin typeface="Courier New" panose="02070309020205020404" pitchFamily="49" charset="0"/>
              </a:rPr>
              <a:t>  return 0</a:t>
            </a:r>
          </a:p>
        </p:txBody>
      </p:sp>
    </p:spTree>
    <p:extLst>
      <p:ext uri="{BB962C8B-B14F-4D97-AF65-F5344CB8AC3E}">
        <p14:creationId xmlns:p14="http://schemas.microsoft.com/office/powerpoint/2010/main" val="4266194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z="4000" dirty="0" smtClean="0"/>
              <a:t>Expansion of  </a:t>
            </a:r>
            <a:br>
              <a:rPr lang="en-US" altLang="en-US" sz="4000" dirty="0" smtClean="0"/>
            </a:br>
            <a:r>
              <a:rPr lang="en-US" altLang="en-US" sz="4000" dirty="0" smtClean="0"/>
              <a:t>“Process the current character” </a:t>
            </a:r>
          </a:p>
        </p:txBody>
      </p:sp>
      <p:sp>
        <p:nvSpPr>
          <p:cNvPr id="46083" name="Text Box 4"/>
          <p:cNvSpPr txBox="1">
            <a:spLocks noChangeArrowheads="1"/>
          </p:cNvSpPr>
          <p:nvPr/>
        </p:nvSpPr>
        <p:spPr bwMode="auto">
          <a:xfrm>
            <a:off x="438150" y="2106613"/>
            <a:ext cx="82677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ourier New" panose="02070309020205020404" pitchFamily="49" charset="0"/>
              </a:rPr>
              <a:t>if (the character is an open symbol)</a:t>
            </a:r>
          </a:p>
          <a:p>
            <a:pPr eaLnBrk="1" hangingPunct="1"/>
            <a:r>
              <a:rPr lang="en-US" altLang="en-US" sz="1400" dirty="0">
                <a:latin typeface="Courier New" panose="02070309020205020404" pitchFamily="49" charset="0"/>
              </a:rPr>
              <a:t>  Push the open symbol character onto the stack</a:t>
            </a:r>
          </a:p>
          <a:p>
            <a:pPr eaLnBrk="1" hangingPunct="1"/>
            <a:r>
              <a:rPr lang="en-US" altLang="en-US" sz="1400" dirty="0">
                <a:latin typeface="Courier New" panose="02070309020205020404" pitchFamily="49" charset="0"/>
              </a:rPr>
              <a:t>else if (the character is a close symbol)</a:t>
            </a:r>
          </a:p>
          <a:p>
            <a:pPr eaLnBrk="1" hangingPunct="1"/>
            <a:r>
              <a:rPr lang="en-US" altLang="en-US" sz="1400" dirty="0">
                <a:latin typeface="Courier New" panose="02070309020205020404" pitchFamily="49" charset="0"/>
              </a:rPr>
              <a:t>  if (the stack is empty)</a:t>
            </a:r>
          </a:p>
          <a:p>
            <a:pPr eaLnBrk="1" hangingPunct="1"/>
            <a:r>
              <a:rPr lang="en-US" altLang="en-US" sz="1400" dirty="0">
                <a:latin typeface="Courier New" panose="02070309020205020404" pitchFamily="49" charset="0"/>
              </a:rPr>
              <a:t>    Set </a:t>
            </a:r>
            <a:r>
              <a:rPr lang="en-US" altLang="en-US" sz="1400" dirty="0" err="1">
                <a:latin typeface="Courier New" panose="02070309020205020404" pitchFamily="49" charset="0"/>
              </a:rPr>
              <a:t>stillBalanced</a:t>
            </a:r>
            <a:r>
              <a:rPr lang="en-US" altLang="en-US" sz="1400" dirty="0">
                <a:latin typeface="Courier New" panose="02070309020205020404" pitchFamily="49" charset="0"/>
              </a:rPr>
              <a:t> to false</a:t>
            </a:r>
          </a:p>
          <a:p>
            <a:pPr eaLnBrk="1" hangingPunct="1"/>
            <a:r>
              <a:rPr lang="en-US" altLang="en-US" sz="1400" dirty="0">
                <a:latin typeface="Courier New" panose="02070309020205020404" pitchFamily="49" charset="0"/>
              </a:rPr>
              <a:t>  else</a:t>
            </a:r>
          </a:p>
          <a:p>
            <a:pPr eaLnBrk="1" hangingPunct="1"/>
            <a:r>
              <a:rPr lang="en-US" altLang="en-US" sz="1400" dirty="0">
                <a:latin typeface="Courier New" panose="02070309020205020404" pitchFamily="49" charset="0"/>
              </a:rPr>
              <a:t>    Set open symbol character to the value at the top of the stack</a:t>
            </a:r>
          </a:p>
          <a:p>
            <a:pPr eaLnBrk="1" hangingPunct="1"/>
            <a:r>
              <a:rPr lang="en-US" altLang="en-US" sz="1400" dirty="0">
                <a:latin typeface="Courier New" panose="02070309020205020404" pitchFamily="49" charset="0"/>
              </a:rPr>
              <a:t>    Pop the stack</a:t>
            </a:r>
          </a:p>
          <a:p>
            <a:pPr eaLnBrk="1" hangingPunct="1"/>
            <a:r>
              <a:rPr lang="en-US" altLang="en-US" sz="1400" dirty="0">
                <a:latin typeface="Courier New" panose="02070309020205020404" pitchFamily="49" charset="0"/>
              </a:rPr>
              <a:t>    if the close symbol character does not “match” the open symbol character</a:t>
            </a:r>
          </a:p>
          <a:p>
            <a:pPr eaLnBrk="1" hangingPunct="1"/>
            <a:r>
              <a:rPr lang="en-US" altLang="en-US" sz="1400" dirty="0">
                <a:latin typeface="Courier New" panose="02070309020205020404" pitchFamily="49" charset="0"/>
              </a:rPr>
              <a:t>      Set </a:t>
            </a:r>
            <a:r>
              <a:rPr lang="en-US" altLang="en-US" sz="1400" dirty="0" err="1">
                <a:latin typeface="Courier New" panose="02070309020205020404" pitchFamily="49" charset="0"/>
              </a:rPr>
              <a:t>stillBalanced</a:t>
            </a:r>
            <a:r>
              <a:rPr lang="en-US" altLang="en-US" sz="1400" dirty="0">
                <a:latin typeface="Courier New" panose="02070309020205020404" pitchFamily="49" charset="0"/>
              </a:rPr>
              <a:t> to false</a:t>
            </a:r>
          </a:p>
          <a:p>
            <a:pPr eaLnBrk="1" hangingPunct="1"/>
            <a:r>
              <a:rPr lang="en-US" altLang="en-US" sz="1400" dirty="0">
                <a:latin typeface="Courier New" panose="02070309020205020404" pitchFamily="49" charset="0"/>
              </a:rPr>
              <a:t>else</a:t>
            </a:r>
          </a:p>
          <a:p>
            <a:pPr eaLnBrk="1" hangingPunct="1"/>
            <a:r>
              <a:rPr lang="en-US" altLang="en-US" sz="1400" dirty="0">
                <a:latin typeface="Courier New" panose="02070309020205020404" pitchFamily="49" charset="0"/>
              </a:rPr>
              <a:t>  Skip the character</a:t>
            </a:r>
          </a:p>
        </p:txBody>
      </p:sp>
    </p:spTree>
    <p:extLst>
      <p:ext uri="{BB962C8B-B14F-4D97-AF65-F5344CB8AC3E}">
        <p14:creationId xmlns:p14="http://schemas.microsoft.com/office/powerpoint/2010/main" val="23553874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z="4000" dirty="0" smtClean="0"/>
              <a:t>Code and Demo</a:t>
            </a:r>
          </a:p>
        </p:txBody>
      </p:sp>
      <p:sp>
        <p:nvSpPr>
          <p:cNvPr id="47107" name="Rectangle 3"/>
          <p:cNvSpPr>
            <a:spLocks noGrp="1" noChangeArrowheads="1"/>
          </p:cNvSpPr>
          <p:nvPr>
            <p:ph type="body" idx="1"/>
          </p:nvPr>
        </p:nvSpPr>
        <p:spPr/>
        <p:txBody>
          <a:bodyPr/>
          <a:lstStyle/>
          <a:p>
            <a:pPr eaLnBrk="1" hangingPunct="1"/>
            <a:r>
              <a:rPr lang="en-US" altLang="en-US" sz="2400" dirty="0" smtClean="0"/>
              <a:t>Instructors can now walk through the code contained in </a:t>
            </a:r>
            <a:r>
              <a:rPr lang="en-US" altLang="en-US" sz="2400" dirty="0" smtClean="0">
                <a:latin typeface="Courier New" panose="02070309020205020404" pitchFamily="49" charset="0"/>
                <a:cs typeface="Courier New" panose="02070309020205020404" pitchFamily="49" charset="0"/>
              </a:rPr>
              <a:t>Balanced.java</a:t>
            </a:r>
            <a:r>
              <a:rPr lang="en-US" altLang="en-US" sz="2400" dirty="0" smtClean="0"/>
              <a:t> found in the </a:t>
            </a:r>
            <a:r>
              <a:rPr lang="en-US" altLang="en-US" sz="2400" dirty="0" smtClean="0">
                <a:latin typeface="Courier New" panose="02070309020205020404" pitchFamily="49" charset="0"/>
                <a:cs typeface="Courier New" panose="02070309020205020404" pitchFamily="49" charset="0"/>
              </a:rPr>
              <a:t>ch02.balanced</a:t>
            </a:r>
            <a:r>
              <a:rPr lang="en-US" altLang="en-US" sz="2400" dirty="0" smtClean="0"/>
              <a:t> package and </a:t>
            </a:r>
            <a:r>
              <a:rPr lang="en-US" altLang="en-US" sz="2400" dirty="0" smtClean="0">
                <a:latin typeface="Courier New" panose="02070309020205020404" pitchFamily="49" charset="0"/>
                <a:cs typeface="Courier New" panose="02070309020205020404" pitchFamily="49" charset="0"/>
              </a:rPr>
              <a:t>BalancedCLI.java</a:t>
            </a:r>
            <a:r>
              <a:rPr lang="en-US" altLang="en-US" sz="2400" dirty="0" smtClean="0"/>
              <a:t> and/or </a:t>
            </a:r>
            <a:r>
              <a:rPr lang="en-US" altLang="en-US" sz="2400" dirty="0" smtClean="0">
                <a:latin typeface="Courier New" panose="02070309020205020404" pitchFamily="49" charset="0"/>
                <a:cs typeface="Courier New" panose="02070309020205020404" pitchFamily="49" charset="0"/>
              </a:rPr>
              <a:t>BalancedGUI.java</a:t>
            </a:r>
            <a:r>
              <a:rPr lang="en-US" altLang="en-US" sz="2400" dirty="0"/>
              <a:t> </a:t>
            </a:r>
            <a:r>
              <a:rPr lang="en-US" altLang="en-US" sz="2400" dirty="0" smtClean="0"/>
              <a:t>found in the </a:t>
            </a:r>
            <a:r>
              <a:rPr lang="en-US" altLang="en-US" sz="2400" dirty="0" smtClean="0">
                <a:latin typeface="Courier New" panose="02070309020205020404" pitchFamily="49" charset="0"/>
                <a:cs typeface="Courier New" panose="02070309020205020404" pitchFamily="49" charset="0"/>
              </a:rPr>
              <a:t>ch02.apps</a:t>
            </a:r>
            <a:r>
              <a:rPr lang="en-US" altLang="en-US" sz="2400" dirty="0" smtClean="0"/>
              <a:t> package, review the notes on pages 104 and 105, and demonstrate the running program.</a:t>
            </a:r>
          </a:p>
        </p:txBody>
      </p:sp>
    </p:spTree>
    <p:extLst>
      <p:ext uri="{BB962C8B-B14F-4D97-AF65-F5344CB8AC3E}">
        <p14:creationId xmlns:p14="http://schemas.microsoft.com/office/powerpoint/2010/main" val="24842406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z="4000" dirty="0" smtClean="0"/>
              <a:t>Program Architecture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2197" y="1600200"/>
            <a:ext cx="5599606" cy="4525963"/>
          </a:xfrm>
          <a:prstGeom prst="rect">
            <a:avLst/>
          </a:prstGeom>
        </p:spPr>
      </p:pic>
    </p:spTree>
    <p:extLst>
      <p:ext uri="{BB962C8B-B14F-4D97-AF65-F5344CB8AC3E}">
        <p14:creationId xmlns:p14="http://schemas.microsoft.com/office/powerpoint/2010/main" val="40594478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162315"/>
            <a:ext cx="8229600" cy="1143000"/>
          </a:xfrm>
        </p:spPr>
        <p:txBody>
          <a:bodyPr/>
          <a:lstStyle/>
          <a:p>
            <a:pPr eaLnBrk="1" hangingPunct="1"/>
            <a:r>
              <a:rPr lang="en-US" altLang="en-US" sz="4000" dirty="0" smtClean="0"/>
              <a:t>2.7 Introduction to Linked Lists</a:t>
            </a:r>
          </a:p>
        </p:txBody>
      </p:sp>
      <p:sp>
        <p:nvSpPr>
          <p:cNvPr id="48131" name="Rectangle 9"/>
          <p:cNvSpPr>
            <a:spLocks noGrp="1" noChangeArrowheads="1"/>
          </p:cNvSpPr>
          <p:nvPr>
            <p:ph type="body" idx="1"/>
          </p:nvPr>
        </p:nvSpPr>
        <p:spPr>
          <a:xfrm>
            <a:off x="457200" y="2971800"/>
            <a:ext cx="8229600" cy="2468563"/>
          </a:xfrm>
        </p:spPr>
        <p:txBody>
          <a:bodyPr/>
          <a:lstStyle/>
          <a:p>
            <a:pPr eaLnBrk="1" hangingPunct="1"/>
            <a:r>
              <a:rPr lang="en-US" altLang="en-US" sz="2800" dirty="0" smtClean="0"/>
              <a:t>Arrays and Linked Lists are both basic building blocks for implementing data structures.</a:t>
            </a:r>
          </a:p>
          <a:p>
            <a:pPr eaLnBrk="1" hangingPunct="1"/>
            <a:r>
              <a:rPr lang="en-US" altLang="en-US" sz="2800" dirty="0" smtClean="0"/>
              <a:t>They differ in terms of</a:t>
            </a:r>
          </a:p>
          <a:p>
            <a:pPr lvl="1" eaLnBrk="1" hangingPunct="1"/>
            <a:r>
              <a:rPr lang="en-US" altLang="en-US" sz="2400" dirty="0" smtClean="0"/>
              <a:t>use of memory</a:t>
            </a:r>
          </a:p>
          <a:p>
            <a:pPr lvl="1" eaLnBrk="1" hangingPunct="1"/>
            <a:r>
              <a:rPr lang="en-US" altLang="en-US" sz="2400" dirty="0" smtClean="0"/>
              <a:t>manner of access</a:t>
            </a:r>
          </a:p>
          <a:p>
            <a:pPr lvl="1" eaLnBrk="1" hangingPunct="1"/>
            <a:r>
              <a:rPr lang="en-US" altLang="en-US" sz="2400" dirty="0" smtClean="0"/>
              <a:t>efficiency for various operations</a:t>
            </a:r>
          </a:p>
          <a:p>
            <a:pPr lvl="1" eaLnBrk="1" hangingPunct="1"/>
            <a:r>
              <a:rPr lang="en-US" altLang="en-US" sz="2400" dirty="0" smtClean="0"/>
              <a:t>language support</a:t>
            </a:r>
          </a:p>
        </p:txBody>
      </p:sp>
      <p:pic>
        <p:nvPicPr>
          <p:cNvPr id="48132" name="Picture 7" descr="37461_CH02_AIT020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81000" y="1371600"/>
            <a:ext cx="7696200" cy="1293813"/>
          </a:xfrm>
          <a:noFill/>
        </p:spPr>
      </p:pic>
    </p:spTree>
    <p:extLst>
      <p:ext uri="{BB962C8B-B14F-4D97-AF65-F5344CB8AC3E}">
        <p14:creationId xmlns:p14="http://schemas.microsoft.com/office/powerpoint/2010/main" val="3295945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z="4000" dirty="0" smtClean="0"/>
              <a:t>Nodes of a Linked-List</a:t>
            </a:r>
          </a:p>
        </p:txBody>
      </p:sp>
      <p:sp>
        <p:nvSpPr>
          <p:cNvPr id="49155" name="Rectangle 3"/>
          <p:cNvSpPr>
            <a:spLocks noGrp="1" noChangeArrowheads="1"/>
          </p:cNvSpPr>
          <p:nvPr>
            <p:ph type="body" idx="1"/>
          </p:nvPr>
        </p:nvSpPr>
        <p:spPr/>
        <p:txBody>
          <a:bodyPr/>
          <a:lstStyle/>
          <a:p>
            <a:pPr eaLnBrk="1" hangingPunct="1">
              <a:lnSpc>
                <a:spcPct val="90000"/>
              </a:lnSpc>
            </a:pPr>
            <a:r>
              <a:rPr lang="en-US" altLang="en-US" sz="2800" dirty="0" smtClean="0"/>
              <a:t>A node in a linked list is an object that holds some important information, such as a string, plus a link to the exact same type of object, i.e. to an object of the same class.</a:t>
            </a:r>
          </a:p>
          <a:p>
            <a:pPr eaLnBrk="1" hangingPunct="1">
              <a:lnSpc>
                <a:spcPct val="90000"/>
              </a:lnSpc>
            </a:pPr>
            <a:r>
              <a:rPr lang="en-US" altLang="en-US" sz="2800" b="1" dirty="0" smtClean="0"/>
              <a:t>Self-referential class</a:t>
            </a:r>
            <a:r>
              <a:rPr lang="en-US" altLang="en-US" sz="2800" dirty="0" smtClean="0"/>
              <a:t>  A class that includes an instance variable or variables that can hold a reference to an object of the same class.</a:t>
            </a:r>
          </a:p>
          <a:p>
            <a:pPr eaLnBrk="1" hangingPunct="1">
              <a:lnSpc>
                <a:spcPct val="90000"/>
              </a:lnSpc>
            </a:pPr>
            <a:r>
              <a:rPr lang="en-US" altLang="en-US" sz="2800" dirty="0"/>
              <a:t>T</a:t>
            </a:r>
            <a:r>
              <a:rPr lang="en-US" altLang="en-US" sz="2800" dirty="0" smtClean="0"/>
              <a:t>o support our linked implementations of our ADTs we create the self-referential </a:t>
            </a:r>
            <a:r>
              <a:rPr lang="en-US" altLang="en-US" sz="2800" dirty="0" smtClean="0">
                <a:latin typeface="Courier New" panose="02070309020205020404" pitchFamily="49" charset="0"/>
              </a:rPr>
              <a:t>LLNode</a:t>
            </a:r>
            <a:r>
              <a:rPr lang="en-US" altLang="en-US" sz="2800" dirty="0" smtClean="0"/>
              <a:t> class …</a:t>
            </a:r>
          </a:p>
        </p:txBody>
      </p:sp>
    </p:spTree>
    <p:extLst>
      <p:ext uri="{BB962C8B-B14F-4D97-AF65-F5344CB8AC3E}">
        <p14:creationId xmlns:p14="http://schemas.microsoft.com/office/powerpoint/2010/main" val="1190905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4000" dirty="0" smtClean="0"/>
              <a:t>Preconditions and Postconditions</a:t>
            </a:r>
          </a:p>
        </p:txBody>
      </p:sp>
      <p:sp>
        <p:nvSpPr>
          <p:cNvPr id="6147" name="Rectangle 3"/>
          <p:cNvSpPr>
            <a:spLocks noGrp="1" noChangeArrowheads="1"/>
          </p:cNvSpPr>
          <p:nvPr>
            <p:ph type="body" idx="1"/>
          </p:nvPr>
        </p:nvSpPr>
        <p:spPr/>
        <p:txBody>
          <a:bodyPr/>
          <a:lstStyle/>
          <a:p>
            <a:pPr eaLnBrk="1" hangingPunct="1">
              <a:lnSpc>
                <a:spcPct val="90000"/>
              </a:lnSpc>
            </a:pPr>
            <a:r>
              <a:rPr lang="en-US" altLang="en-US" sz="2800" b="1" dirty="0" smtClean="0"/>
              <a:t>Preconditions  </a:t>
            </a:r>
            <a:r>
              <a:rPr lang="en-US" altLang="en-US" sz="2800" dirty="0" smtClean="0"/>
              <a:t>Assumptions that must be true on entry into a method for it to work correctly</a:t>
            </a:r>
            <a:endParaRPr lang="en-US" altLang="en-US" sz="2800" b="1" dirty="0" smtClean="0"/>
          </a:p>
          <a:p>
            <a:pPr eaLnBrk="1" hangingPunct="1">
              <a:lnSpc>
                <a:spcPct val="90000"/>
              </a:lnSpc>
            </a:pPr>
            <a:r>
              <a:rPr lang="en-US" altLang="en-US" sz="2800" b="1" dirty="0" smtClean="0"/>
              <a:t>Postconditions or Effects  </a:t>
            </a:r>
            <a:r>
              <a:rPr lang="en-US" altLang="en-US" sz="2800" dirty="0" smtClean="0"/>
              <a:t>The results expected at the exit of a method, assuming that the preconditions are true </a:t>
            </a:r>
          </a:p>
          <a:p>
            <a:pPr eaLnBrk="1" hangingPunct="1">
              <a:lnSpc>
                <a:spcPct val="90000"/>
              </a:lnSpc>
            </a:pPr>
            <a:r>
              <a:rPr lang="en-US" altLang="en-US" sz="2800" dirty="0" smtClean="0"/>
              <a:t>We specify pre- and postconditions for a method in a comment at the beginning of the method</a:t>
            </a:r>
          </a:p>
        </p:txBody>
      </p:sp>
    </p:spTree>
    <p:extLst>
      <p:ext uri="{BB962C8B-B14F-4D97-AF65-F5344CB8AC3E}">
        <p14:creationId xmlns:p14="http://schemas.microsoft.com/office/powerpoint/2010/main" val="17141091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p:cNvSpPr txBox="1">
            <a:spLocks noChangeArrowheads="1"/>
          </p:cNvSpPr>
          <p:nvPr/>
        </p:nvSpPr>
        <p:spPr bwMode="auto">
          <a:xfrm>
            <a:off x="381000" y="457200"/>
            <a:ext cx="60960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dirty="0" smtClean="0">
                <a:latin typeface="Courier New" panose="02070309020205020404" pitchFamily="49" charset="0"/>
              </a:rPr>
              <a:t>//---------------------------------------------------</a:t>
            </a:r>
          </a:p>
          <a:p>
            <a:pPr eaLnBrk="1" hangingPunct="1"/>
            <a:r>
              <a:rPr lang="en-US" altLang="en-US" sz="1200" b="1" dirty="0" smtClean="0">
                <a:latin typeface="Courier New" panose="02070309020205020404" pitchFamily="49" charset="0"/>
              </a:rPr>
              <a:t>// </a:t>
            </a:r>
            <a:r>
              <a:rPr lang="en-US" altLang="en-US" sz="1200" b="1" dirty="0">
                <a:latin typeface="Courier New" panose="02070309020205020404" pitchFamily="49" charset="0"/>
              </a:rPr>
              <a:t>LLNode.java </a:t>
            </a:r>
            <a:r>
              <a:rPr lang="en-US" altLang="en-US" sz="1200" b="1" dirty="0" smtClean="0">
                <a:latin typeface="Courier New" panose="02070309020205020404" pitchFamily="49" charset="0"/>
              </a:rPr>
              <a:t>   </a:t>
            </a:r>
            <a:r>
              <a:rPr lang="en-US" altLang="en-US" sz="1200" b="1" dirty="0">
                <a:latin typeface="Courier New" panose="02070309020205020404" pitchFamily="49" charset="0"/>
              </a:rPr>
              <a:t>by Dale/Joyce/Weems  </a:t>
            </a:r>
            <a:r>
              <a:rPr lang="en-US" altLang="en-US" sz="1200" b="1" dirty="0" smtClean="0">
                <a:latin typeface="Courier New" panose="02070309020205020404" pitchFamily="49" charset="0"/>
              </a:rPr>
              <a:t>    </a:t>
            </a:r>
            <a:r>
              <a:rPr lang="en-US" altLang="en-US" sz="1200" b="1" dirty="0">
                <a:latin typeface="Courier New" panose="02070309020205020404" pitchFamily="49" charset="0"/>
              </a:rPr>
              <a:t>Chapter 2 </a:t>
            </a:r>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 </a:t>
            </a:r>
          </a:p>
          <a:p>
            <a:pPr eaLnBrk="1" hangingPunct="1"/>
            <a:r>
              <a:rPr lang="en-US" altLang="en-US" sz="1200" b="1" dirty="0" smtClean="0">
                <a:latin typeface="Courier New" panose="02070309020205020404" pitchFamily="49" charset="0"/>
              </a:rPr>
              <a:t>// Implements &lt;</a:t>
            </a:r>
            <a:r>
              <a:rPr lang="en-US" altLang="en-US" sz="1200" b="1" dirty="0">
                <a:latin typeface="Courier New" panose="02070309020205020404" pitchFamily="49" charset="0"/>
              </a:rPr>
              <a:t>T&gt;  nodes for a Linked List. </a:t>
            </a:r>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 </a:t>
            </a:r>
          </a:p>
          <a:p>
            <a:pPr eaLnBrk="1" hangingPunct="1"/>
            <a:endParaRPr lang="en-US" altLang="en-US" sz="1200" b="1" dirty="0">
              <a:latin typeface="Courier New" panose="02070309020205020404" pitchFamily="49" charset="0"/>
            </a:endParaRPr>
          </a:p>
          <a:p>
            <a:pPr eaLnBrk="1" hangingPunct="1"/>
            <a:r>
              <a:rPr lang="en-US" altLang="en-US" sz="1200" b="1" dirty="0" smtClean="0">
                <a:latin typeface="Courier New" panose="02070309020205020404" pitchFamily="49" charset="0"/>
              </a:rPr>
              <a:t>package </a:t>
            </a:r>
            <a:r>
              <a:rPr lang="en-US" altLang="en-US" sz="1200" b="1" dirty="0">
                <a:latin typeface="Courier New" panose="02070309020205020404" pitchFamily="49" charset="0"/>
              </a:rPr>
              <a:t>support;</a:t>
            </a:r>
          </a:p>
          <a:p>
            <a:pPr eaLnBrk="1" hangingPunct="1"/>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public </a:t>
            </a:r>
            <a:r>
              <a:rPr lang="en-US" altLang="en-US" sz="1200" b="1" dirty="0">
                <a:latin typeface="Courier New" panose="02070309020205020404" pitchFamily="49" charset="0"/>
              </a:rPr>
              <a:t>class LLNode&lt;T&gt; </a:t>
            </a:r>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   </a:t>
            </a:r>
          </a:p>
          <a:p>
            <a:pPr eaLnBrk="1" hangingPunct="1"/>
            <a:r>
              <a:rPr lang="en-US" altLang="en-US" sz="1200" b="1" dirty="0">
                <a:latin typeface="Courier New" panose="02070309020205020404" pitchFamily="49" charset="0"/>
              </a:rPr>
              <a:t> </a:t>
            </a:r>
            <a:r>
              <a:rPr lang="en-US" altLang="en-US" sz="1200" b="1" dirty="0" smtClean="0">
                <a:latin typeface="Courier New" panose="02070309020205020404" pitchFamily="49" charset="0"/>
              </a:rPr>
              <a:t>  protected </a:t>
            </a:r>
            <a:r>
              <a:rPr lang="en-US" altLang="en-US" sz="1200" b="1" dirty="0">
                <a:latin typeface="Courier New" panose="02070309020205020404" pitchFamily="49" charset="0"/>
              </a:rPr>
              <a:t>T info</a:t>
            </a:r>
            <a:r>
              <a:rPr lang="en-US" altLang="en-US" sz="1200" b="1" dirty="0" smtClean="0">
                <a:latin typeface="Courier New" panose="02070309020205020404" pitchFamily="49" charset="0"/>
              </a:rPr>
              <a:t>;</a:t>
            </a:r>
          </a:p>
          <a:p>
            <a:pPr eaLnBrk="1" hangingPunct="1"/>
            <a:r>
              <a:rPr lang="en-US" altLang="en-US" sz="1200" b="1" dirty="0" smtClean="0">
                <a:latin typeface="Courier New" panose="02070309020205020404" pitchFamily="49" charset="0"/>
              </a:rPr>
              <a:t>   protected </a:t>
            </a:r>
            <a:r>
              <a:rPr lang="en-US" altLang="en-US" sz="1200" b="1" dirty="0">
                <a:latin typeface="Courier New" panose="02070309020205020404" pitchFamily="49" charset="0"/>
              </a:rPr>
              <a:t>LLNode&lt;T&gt; link;</a:t>
            </a:r>
          </a:p>
          <a:p>
            <a:pPr eaLnBrk="1" hangingPunct="1"/>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   public </a:t>
            </a:r>
            <a:r>
              <a:rPr lang="en-US" altLang="en-US" sz="1200" b="1" dirty="0">
                <a:latin typeface="Courier New" panose="02070309020205020404" pitchFamily="49" charset="0"/>
              </a:rPr>
              <a:t>LLNode(T info)   </a:t>
            </a:r>
            <a:endParaRPr lang="en-US" altLang="en-US" sz="1200" b="1" dirty="0" smtClean="0">
              <a:latin typeface="Courier New" panose="02070309020205020404" pitchFamily="49" charset="0"/>
            </a:endParaRPr>
          </a:p>
          <a:p>
            <a:pPr eaLnBrk="1" hangingPunct="1"/>
            <a:r>
              <a:rPr lang="en-US" altLang="en-US" sz="1200" b="1" dirty="0">
                <a:latin typeface="Courier New" panose="02070309020205020404" pitchFamily="49" charset="0"/>
              </a:rPr>
              <a:t> </a:t>
            </a:r>
            <a:r>
              <a:rPr lang="en-US" altLang="en-US" sz="1200" b="1" dirty="0" smtClean="0">
                <a:latin typeface="Courier New" panose="02070309020205020404" pitchFamily="49" charset="0"/>
              </a:rPr>
              <a:t>  {  </a:t>
            </a:r>
          </a:p>
          <a:p>
            <a:pPr eaLnBrk="1" hangingPunct="1"/>
            <a:r>
              <a:rPr lang="en-US" altLang="en-US" sz="1200" b="1" dirty="0">
                <a:latin typeface="Courier New" panose="02070309020205020404" pitchFamily="49" charset="0"/>
              </a:rPr>
              <a:t> </a:t>
            </a:r>
            <a:r>
              <a:rPr lang="en-US" altLang="en-US" sz="1200" b="1" dirty="0" smtClean="0">
                <a:latin typeface="Courier New" panose="02070309020205020404" pitchFamily="49" charset="0"/>
              </a:rPr>
              <a:t>     </a:t>
            </a:r>
            <a:r>
              <a:rPr lang="en-US" altLang="en-US" sz="1200" b="1" dirty="0">
                <a:latin typeface="Courier New" panose="02070309020205020404" pitchFamily="49" charset="0"/>
              </a:rPr>
              <a:t>this.info = info</a:t>
            </a:r>
            <a:r>
              <a:rPr lang="en-US" altLang="en-US" sz="1200" b="1" dirty="0" smtClean="0">
                <a:latin typeface="Courier New" panose="02070309020205020404" pitchFamily="49" charset="0"/>
              </a:rPr>
              <a:t>;</a:t>
            </a:r>
          </a:p>
          <a:p>
            <a:pPr eaLnBrk="1" hangingPunct="1"/>
            <a:r>
              <a:rPr lang="en-US" altLang="en-US" sz="1200" b="1" dirty="0" smtClean="0">
                <a:latin typeface="Courier New" panose="02070309020205020404" pitchFamily="49" charset="0"/>
              </a:rPr>
              <a:t>      </a:t>
            </a:r>
            <a:r>
              <a:rPr lang="en-US" altLang="en-US" sz="1200" b="1" dirty="0">
                <a:latin typeface="Courier New" panose="02070309020205020404" pitchFamily="49" charset="0"/>
              </a:rPr>
              <a:t>link = null</a:t>
            </a:r>
            <a:r>
              <a:rPr lang="en-US" altLang="en-US" sz="1200" b="1" dirty="0" smtClean="0">
                <a:latin typeface="Courier New" panose="02070309020205020404" pitchFamily="49" charset="0"/>
              </a:rPr>
              <a:t>;</a:t>
            </a:r>
          </a:p>
          <a:p>
            <a:pPr eaLnBrk="1" hangingPunct="1"/>
            <a:r>
              <a:rPr lang="en-US" altLang="en-US" sz="1200" b="1" dirty="0" smtClean="0">
                <a:latin typeface="Courier New" panose="02070309020205020404" pitchFamily="49" charset="0"/>
              </a:rPr>
              <a:t>   }</a:t>
            </a:r>
          </a:p>
          <a:p>
            <a:pPr eaLnBrk="1" hangingPunct="1"/>
            <a:endParaRPr lang="en-US" altLang="en-US" sz="1200" b="1" dirty="0">
              <a:latin typeface="Courier New" panose="02070309020205020404" pitchFamily="49" charset="0"/>
            </a:endParaRPr>
          </a:p>
          <a:p>
            <a:pPr eaLnBrk="1" hangingPunct="1"/>
            <a:r>
              <a:rPr lang="en-US" altLang="en-US" sz="1200" b="1" dirty="0" smtClean="0">
                <a:latin typeface="Courier New" panose="02070309020205020404" pitchFamily="49" charset="0"/>
              </a:rPr>
              <a:t>   </a:t>
            </a:r>
            <a:r>
              <a:rPr lang="en-US" altLang="en-US" sz="1200" b="1" dirty="0">
                <a:latin typeface="Courier New" panose="02070309020205020404" pitchFamily="49" charset="0"/>
              </a:rPr>
              <a:t>public void setInfo(T info){ this.info = info</a:t>
            </a:r>
            <a:r>
              <a:rPr lang="en-US" altLang="en-US" sz="1200" b="1" dirty="0" smtClean="0">
                <a:latin typeface="Courier New" panose="02070309020205020404" pitchFamily="49" charset="0"/>
              </a:rPr>
              <a:t>;}</a:t>
            </a:r>
          </a:p>
          <a:p>
            <a:pPr eaLnBrk="1" hangingPunct="1"/>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   </a:t>
            </a:r>
            <a:r>
              <a:rPr lang="en-US" altLang="en-US" sz="1200" b="1" dirty="0">
                <a:latin typeface="Courier New" panose="02070309020205020404" pitchFamily="49" charset="0"/>
              </a:rPr>
              <a:t>public T getInfo(){ return info; </a:t>
            </a:r>
            <a:r>
              <a:rPr lang="en-US" altLang="en-US" sz="1200" b="1" dirty="0" smtClean="0">
                <a:latin typeface="Courier New" panose="02070309020205020404" pitchFamily="49" charset="0"/>
              </a:rPr>
              <a:t>}</a:t>
            </a:r>
          </a:p>
          <a:p>
            <a:pPr eaLnBrk="1" hangingPunct="1"/>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   </a:t>
            </a:r>
            <a:r>
              <a:rPr lang="en-US" altLang="en-US" sz="1200" b="1" dirty="0">
                <a:latin typeface="Courier New" panose="02070309020205020404" pitchFamily="49" charset="0"/>
              </a:rPr>
              <a:t>public void </a:t>
            </a:r>
            <a:r>
              <a:rPr lang="en-US" altLang="en-US" sz="1200" b="1" dirty="0" err="1">
                <a:latin typeface="Courier New" panose="02070309020205020404" pitchFamily="49" charset="0"/>
              </a:rPr>
              <a:t>setLink</a:t>
            </a:r>
            <a:r>
              <a:rPr lang="en-US" altLang="en-US" sz="1200" b="1" dirty="0">
                <a:latin typeface="Courier New" panose="02070309020205020404" pitchFamily="49" charset="0"/>
              </a:rPr>
              <a:t>(LLNode&lt;T&gt; link</a:t>
            </a:r>
            <a:r>
              <a:rPr lang="en-US" altLang="en-US" sz="1200" b="1" dirty="0" smtClean="0">
                <a:latin typeface="Courier New" panose="02070309020205020404" pitchFamily="49" charset="0"/>
              </a:rPr>
              <a:t>){ </a:t>
            </a:r>
            <a:r>
              <a:rPr lang="en-US" altLang="en-US" sz="1200" b="1" dirty="0" err="1" smtClean="0">
                <a:latin typeface="Courier New" panose="02070309020205020404" pitchFamily="49" charset="0"/>
              </a:rPr>
              <a:t>this.link</a:t>
            </a:r>
            <a:r>
              <a:rPr lang="en-US" altLang="en-US" sz="1200" b="1" dirty="0" smtClean="0">
                <a:latin typeface="Courier New" panose="02070309020205020404" pitchFamily="49" charset="0"/>
              </a:rPr>
              <a:t> </a:t>
            </a:r>
            <a:r>
              <a:rPr lang="en-US" altLang="en-US" sz="1200" b="1" dirty="0">
                <a:latin typeface="Courier New" panose="02070309020205020404" pitchFamily="49" charset="0"/>
              </a:rPr>
              <a:t>= link</a:t>
            </a:r>
            <a:r>
              <a:rPr lang="en-US" altLang="en-US" sz="1200" b="1" dirty="0" smtClean="0">
                <a:latin typeface="Courier New" panose="02070309020205020404" pitchFamily="49" charset="0"/>
              </a:rPr>
              <a:t>;}  </a:t>
            </a:r>
          </a:p>
          <a:p>
            <a:pPr eaLnBrk="1" hangingPunct="1"/>
            <a:endParaRPr lang="en-US" altLang="en-US" sz="1200" b="1" dirty="0">
              <a:latin typeface="Courier New" panose="02070309020205020404" pitchFamily="49" charset="0"/>
            </a:endParaRPr>
          </a:p>
          <a:p>
            <a:pPr eaLnBrk="1" hangingPunct="1"/>
            <a:r>
              <a:rPr lang="en-US" altLang="en-US" sz="1200" b="1" dirty="0" smtClean="0">
                <a:latin typeface="Courier New" panose="02070309020205020404" pitchFamily="49" charset="0"/>
              </a:rPr>
              <a:t>   public </a:t>
            </a:r>
            <a:r>
              <a:rPr lang="en-US" altLang="en-US" sz="1200" b="1" dirty="0">
                <a:latin typeface="Courier New" panose="02070309020205020404" pitchFamily="49" charset="0"/>
              </a:rPr>
              <a:t>LLNode&lt;T&gt; </a:t>
            </a:r>
            <a:r>
              <a:rPr lang="en-US" altLang="en-US" sz="1200" b="1" dirty="0" err="1">
                <a:latin typeface="Courier New" panose="02070309020205020404" pitchFamily="49" charset="0"/>
              </a:rPr>
              <a:t>getLink</a:t>
            </a:r>
            <a:r>
              <a:rPr lang="en-US" altLang="en-US" sz="1200" b="1" dirty="0">
                <a:latin typeface="Courier New" panose="02070309020205020404" pitchFamily="49" charset="0"/>
              </a:rPr>
              <a:t>(){ return link;} </a:t>
            </a:r>
            <a:endParaRPr lang="en-US" altLang="en-US" sz="1200" b="1" dirty="0" smtClean="0">
              <a:latin typeface="Courier New" panose="02070309020205020404" pitchFamily="49" charset="0"/>
            </a:endParaRPr>
          </a:p>
          <a:p>
            <a:pPr eaLnBrk="1" hangingPunct="1"/>
            <a:r>
              <a:rPr lang="en-US" altLang="en-US" sz="1200" b="1" dirty="0" smtClean="0">
                <a:latin typeface="Courier New" panose="02070309020205020404" pitchFamily="49" charset="0"/>
              </a:rPr>
              <a:t>}</a:t>
            </a:r>
            <a:endParaRPr lang="en-US" altLang="en-US" sz="1200" b="1" dirty="0">
              <a:latin typeface="Courier New" panose="02070309020205020404" pitchFamily="49" charset="0"/>
            </a:endParaRPr>
          </a:p>
        </p:txBody>
      </p:sp>
      <p:sp>
        <p:nvSpPr>
          <p:cNvPr id="50179" name="Text Box 5"/>
          <p:cNvSpPr txBox="1">
            <a:spLocks noChangeArrowheads="1"/>
          </p:cNvSpPr>
          <p:nvPr/>
        </p:nvSpPr>
        <p:spPr bwMode="auto">
          <a:xfrm>
            <a:off x="4479925" y="950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  </a:t>
            </a:r>
          </a:p>
        </p:txBody>
      </p:sp>
      <p:sp>
        <p:nvSpPr>
          <p:cNvPr id="50180" name="Rectangle 7"/>
          <p:cNvSpPr>
            <a:spLocks noGrp="1" noChangeArrowheads="1"/>
          </p:cNvSpPr>
          <p:nvPr>
            <p:ph type="title"/>
          </p:nvPr>
        </p:nvSpPr>
        <p:spPr>
          <a:xfrm>
            <a:off x="4419600" y="762000"/>
            <a:ext cx="5181600" cy="868363"/>
          </a:xfrm>
        </p:spPr>
        <p:txBody>
          <a:bodyPr/>
          <a:lstStyle/>
          <a:p>
            <a:pPr eaLnBrk="1" hangingPunct="1"/>
            <a:r>
              <a:rPr lang="en-US" altLang="en-US" sz="4000" dirty="0" smtClean="0">
                <a:latin typeface="Courier New" panose="02070309020205020404" pitchFamily="49" charset="0"/>
                <a:cs typeface="Courier New" panose="02070309020205020404" pitchFamily="49" charset="0"/>
              </a:rPr>
              <a:t>LLNode</a:t>
            </a:r>
            <a:r>
              <a:rPr lang="en-US" altLang="en-US" sz="4000" dirty="0" smtClean="0"/>
              <a:t> </a:t>
            </a:r>
            <a:br>
              <a:rPr lang="en-US" altLang="en-US" sz="4000" dirty="0" smtClean="0"/>
            </a:br>
            <a:r>
              <a:rPr lang="en-US" altLang="en-US" sz="4000" dirty="0" smtClean="0"/>
              <a:t>Class</a:t>
            </a:r>
          </a:p>
        </p:txBody>
      </p:sp>
    </p:spTree>
    <p:extLst>
      <p:ext uri="{BB962C8B-B14F-4D97-AF65-F5344CB8AC3E}">
        <p14:creationId xmlns:p14="http://schemas.microsoft.com/office/powerpoint/2010/main" val="26792706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4000" dirty="0" smtClean="0"/>
              <a:t>Using the LLNode class</a:t>
            </a:r>
          </a:p>
        </p:txBody>
      </p:sp>
      <p:pic>
        <p:nvPicPr>
          <p:cNvPr id="52227" name="Picture 6" descr="37461_CH02_AIT0205"/>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066800" y="1905000"/>
            <a:ext cx="3276600" cy="1681163"/>
          </a:xfrm>
          <a:noFill/>
        </p:spPr>
      </p:pic>
      <p:sp>
        <p:nvSpPr>
          <p:cNvPr id="52228" name="Text Box 4"/>
          <p:cNvSpPr txBox="1">
            <a:spLocks noChangeArrowheads="1"/>
          </p:cNvSpPr>
          <p:nvPr/>
        </p:nvSpPr>
        <p:spPr bwMode="auto">
          <a:xfrm>
            <a:off x="381000" y="1443038"/>
            <a:ext cx="8299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1: </a:t>
            </a:r>
            <a:r>
              <a:rPr lang="en-US" altLang="en-US" b="1" dirty="0">
                <a:latin typeface="Courier New" panose="02070309020205020404" pitchFamily="49" charset="0"/>
                <a:cs typeface="Courier New" panose="02070309020205020404" pitchFamily="49" charset="0"/>
              </a:rPr>
              <a:t>LLNode&lt;String&gt; sNode1 = new LLNode&lt;String&gt;("basketball</a:t>
            </a:r>
            <a:r>
              <a:rPr lang="en-US" altLang="en-US" b="1" dirty="0" smtClean="0">
                <a:latin typeface="Courier New" panose="02070309020205020404" pitchFamily="49" charset="0"/>
                <a:cs typeface="Courier New" panose="02070309020205020404" pitchFamily="49" charset="0"/>
              </a:rPr>
              <a:t>");</a:t>
            </a:r>
            <a:endParaRPr lang="en-US" altLang="en-US" b="1" dirty="0">
              <a:latin typeface="Courier New" panose="02070309020205020404" pitchFamily="49" charset="0"/>
              <a:cs typeface="Courier New" panose="02070309020205020404" pitchFamily="49" charset="0"/>
            </a:endParaRPr>
          </a:p>
        </p:txBody>
      </p:sp>
      <p:sp>
        <p:nvSpPr>
          <p:cNvPr id="52229" name="Text Box 5"/>
          <p:cNvSpPr txBox="1">
            <a:spLocks noChangeArrowheads="1"/>
          </p:cNvSpPr>
          <p:nvPr/>
        </p:nvSpPr>
        <p:spPr bwMode="auto">
          <a:xfrm>
            <a:off x="4572000" y="3048000"/>
            <a:ext cx="4095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2:  suppose that in addition to </a:t>
            </a:r>
            <a:r>
              <a:rPr lang="en-US" altLang="en-US" dirty="0">
                <a:latin typeface="Courier New" panose="02070309020205020404" pitchFamily="49" charset="0"/>
                <a:cs typeface="Courier New" panose="02070309020205020404" pitchFamily="49" charset="0"/>
              </a:rPr>
              <a:t>sNode1</a:t>
            </a:r>
            <a:r>
              <a:rPr lang="en-US" altLang="en-US" dirty="0"/>
              <a:t> we have </a:t>
            </a:r>
            <a:r>
              <a:rPr lang="en-US" altLang="en-US" dirty="0" smtClean="0">
                <a:latin typeface="Courier New" panose="02070309020205020404" pitchFamily="49" charset="0"/>
                <a:cs typeface="Courier New" panose="02070309020205020404" pitchFamily="49" charset="0"/>
              </a:rPr>
              <a:t>sNode2</a:t>
            </a:r>
            <a:r>
              <a:rPr lang="en-US" altLang="en-US" dirty="0" smtClean="0"/>
              <a:t> </a:t>
            </a:r>
            <a:r>
              <a:rPr lang="en-US" altLang="en-US" dirty="0"/>
              <a:t>with info “baseball” and perform</a:t>
            </a:r>
          </a:p>
          <a:p>
            <a:pPr eaLnBrk="1" hangingPunct="1"/>
            <a:endParaRPr lang="en-US" altLang="en-US" dirty="0">
              <a:latin typeface="Courier New" panose="02070309020205020404" pitchFamily="49" charset="0"/>
            </a:endParaRPr>
          </a:p>
          <a:p>
            <a:pPr eaLnBrk="1" hangingPunct="1"/>
            <a:r>
              <a:rPr lang="en-US" altLang="en-US" b="1" dirty="0">
                <a:latin typeface="Courier New" panose="02070309020205020404" pitchFamily="49" charset="0"/>
              </a:rPr>
              <a:t>sNode1.setLink(sNode2);</a:t>
            </a:r>
            <a:r>
              <a:rPr lang="en-US" altLang="en-US" dirty="0">
                <a:latin typeface="Courier New" panose="02070309020205020404" pitchFamily="49" charset="0"/>
              </a:rPr>
              <a:t> </a:t>
            </a:r>
          </a:p>
        </p:txBody>
      </p:sp>
      <p:pic>
        <p:nvPicPr>
          <p:cNvPr id="52230" name="Picture 8" descr="37461_CH02_AIT0206b"/>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762000" y="4724400"/>
            <a:ext cx="5486400" cy="1489075"/>
          </a:xfrm>
          <a:noFill/>
        </p:spPr>
      </p:pic>
    </p:spTree>
    <p:extLst>
      <p:ext uri="{BB962C8B-B14F-4D97-AF65-F5344CB8AC3E}">
        <p14:creationId xmlns:p14="http://schemas.microsoft.com/office/powerpoint/2010/main" val="29775938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z="4000" dirty="0" smtClean="0"/>
              <a:t>Traversal of a Linked List</a:t>
            </a:r>
          </a:p>
        </p:txBody>
      </p:sp>
      <p:pic>
        <p:nvPicPr>
          <p:cNvPr id="53251" name="Picture 4" descr="37461_CH02_AIT020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1676400"/>
            <a:ext cx="6705600" cy="1601788"/>
          </a:xfrm>
          <a:noFill/>
        </p:spPr>
      </p:pic>
      <p:sp>
        <p:nvSpPr>
          <p:cNvPr id="53252" name="Text Box 6"/>
          <p:cNvSpPr txBox="1">
            <a:spLocks noChangeArrowheads="1"/>
          </p:cNvSpPr>
          <p:nvPr/>
        </p:nvSpPr>
        <p:spPr bwMode="auto">
          <a:xfrm>
            <a:off x="1143000" y="3962400"/>
            <a:ext cx="524534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smtClean="0">
                <a:latin typeface="Courier New" panose="02070309020205020404" pitchFamily="49" charset="0"/>
              </a:rPr>
              <a:t>LLNode&lt;String&gt;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letters;</a:t>
            </a:r>
          </a:p>
          <a:p>
            <a:pPr eaLnBrk="1" hangingPunct="1"/>
            <a:r>
              <a:rPr lang="en-US" altLang="en-US" sz="1600" b="1" dirty="0">
                <a:latin typeface="Courier New" panose="02070309020205020404" pitchFamily="49" charset="0"/>
              </a:rPr>
              <a:t>while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null)</a:t>
            </a:r>
          </a:p>
          <a:p>
            <a:pPr eaLnBrk="1" hangingPunct="1"/>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System.out.println(</a:t>
            </a:r>
            <a:r>
              <a:rPr lang="en-US" altLang="en-US" sz="1600" b="1" dirty="0" err="1">
                <a:latin typeface="Courier New" panose="02070309020205020404" pitchFamily="49" charset="0"/>
              </a:rPr>
              <a:t>currNode.getInfo</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a:t>
            </a:r>
            <a:r>
              <a:rPr lang="en-US" altLang="en-US" sz="1600" b="1" dirty="0" err="1">
                <a:latin typeface="Courier New" panose="02070309020205020404" pitchFamily="49" charset="0"/>
              </a:rPr>
              <a:t>currNode.getLink</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a:t>
            </a:r>
          </a:p>
        </p:txBody>
      </p:sp>
    </p:spTree>
    <p:extLst>
      <p:ext uri="{BB962C8B-B14F-4D97-AF65-F5344CB8AC3E}">
        <p14:creationId xmlns:p14="http://schemas.microsoft.com/office/powerpoint/2010/main" val="37998307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title"/>
          </p:nvPr>
        </p:nvSpPr>
        <p:spPr/>
        <p:txBody>
          <a:bodyPr/>
          <a:lstStyle/>
          <a:p>
            <a:pPr eaLnBrk="1" hangingPunct="1"/>
            <a:r>
              <a:rPr lang="en-US" altLang="en-US" sz="4000" dirty="0" smtClean="0"/>
              <a:t>Tracing a Traversal (part 1)</a:t>
            </a:r>
          </a:p>
        </p:txBody>
      </p:sp>
      <p:sp>
        <p:nvSpPr>
          <p:cNvPr id="54275" name="Text Box 6"/>
          <p:cNvSpPr txBox="1">
            <a:spLocks noChangeArrowheads="1"/>
          </p:cNvSpPr>
          <p:nvPr/>
        </p:nvSpPr>
        <p:spPr bwMode="auto">
          <a:xfrm>
            <a:off x="1905000" y="1689100"/>
            <a:ext cx="524534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latin typeface="Courier New" panose="02070309020205020404" pitchFamily="49" charset="0"/>
              </a:rPr>
              <a:t>LLNode&lt;String&gt;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letters;</a:t>
            </a:r>
          </a:p>
          <a:p>
            <a:pPr eaLnBrk="1" hangingPunct="1"/>
            <a:r>
              <a:rPr lang="en-US" altLang="en-US" sz="1600" b="1" dirty="0">
                <a:latin typeface="Courier New" panose="02070309020205020404" pitchFamily="49" charset="0"/>
              </a:rPr>
              <a:t>while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null)</a:t>
            </a:r>
          </a:p>
          <a:p>
            <a:pPr eaLnBrk="1" hangingPunct="1"/>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System.out.println(</a:t>
            </a:r>
            <a:r>
              <a:rPr lang="en-US" altLang="en-US" sz="1600" b="1" dirty="0" err="1">
                <a:latin typeface="Courier New" panose="02070309020205020404" pitchFamily="49" charset="0"/>
              </a:rPr>
              <a:t>currNode.getInfo</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a:t>
            </a:r>
            <a:r>
              <a:rPr lang="en-US" altLang="en-US" sz="1600" b="1" dirty="0" err="1">
                <a:latin typeface="Courier New" panose="02070309020205020404" pitchFamily="49" charset="0"/>
              </a:rPr>
              <a:t>currNode.getLink</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a:t>
            </a:r>
          </a:p>
        </p:txBody>
      </p:sp>
      <p:sp>
        <p:nvSpPr>
          <p:cNvPr id="54276" name="Text Box 7"/>
          <p:cNvSpPr txBox="1">
            <a:spLocks noChangeArrowheads="1"/>
          </p:cNvSpPr>
          <p:nvPr/>
        </p:nvSpPr>
        <p:spPr bwMode="auto">
          <a:xfrm>
            <a:off x="304800" y="36576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Internal View</a:t>
            </a:r>
          </a:p>
        </p:txBody>
      </p:sp>
      <p:sp>
        <p:nvSpPr>
          <p:cNvPr id="54277" name="Text Box 8"/>
          <p:cNvSpPr txBox="1">
            <a:spLocks noChangeArrowheads="1"/>
          </p:cNvSpPr>
          <p:nvPr/>
        </p:nvSpPr>
        <p:spPr bwMode="auto">
          <a:xfrm>
            <a:off x="7315200" y="37036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Output</a:t>
            </a:r>
          </a:p>
          <a:p>
            <a:pPr eaLnBrk="1" hangingPunct="1"/>
            <a:endParaRPr lang="en-US" altLang="en-US" b="1"/>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982" b="61526"/>
          <a:stretch/>
        </p:blipFill>
        <p:spPr>
          <a:xfrm>
            <a:off x="457200" y="4191000"/>
            <a:ext cx="6712640" cy="1905000"/>
          </a:xfrm>
          <a:prstGeom prst="rect">
            <a:avLst/>
          </a:prstGeom>
        </p:spPr>
      </p:pic>
    </p:spTree>
    <p:extLst>
      <p:ext uri="{BB962C8B-B14F-4D97-AF65-F5344CB8AC3E}">
        <p14:creationId xmlns:p14="http://schemas.microsoft.com/office/powerpoint/2010/main" val="29615742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4000" dirty="0" smtClean="0"/>
              <a:t>Tracing a Traversal (part 2)</a:t>
            </a:r>
          </a:p>
        </p:txBody>
      </p:sp>
      <p:sp>
        <p:nvSpPr>
          <p:cNvPr id="55299" name="Text Box 3"/>
          <p:cNvSpPr txBox="1">
            <a:spLocks noChangeArrowheads="1"/>
          </p:cNvSpPr>
          <p:nvPr/>
        </p:nvSpPr>
        <p:spPr bwMode="auto">
          <a:xfrm>
            <a:off x="1905000" y="1689100"/>
            <a:ext cx="524534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latin typeface="Courier New" panose="02070309020205020404" pitchFamily="49" charset="0"/>
              </a:rPr>
              <a:t>LLNode&lt;String&gt;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letters;</a:t>
            </a:r>
          </a:p>
          <a:p>
            <a:pPr eaLnBrk="1" hangingPunct="1"/>
            <a:r>
              <a:rPr lang="en-US" altLang="en-US" sz="1600" b="1" dirty="0">
                <a:latin typeface="Courier New" panose="02070309020205020404" pitchFamily="49" charset="0"/>
              </a:rPr>
              <a:t>while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null)</a:t>
            </a:r>
          </a:p>
          <a:p>
            <a:pPr eaLnBrk="1" hangingPunct="1"/>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System.out.println(</a:t>
            </a:r>
            <a:r>
              <a:rPr lang="en-US" altLang="en-US" sz="1600" b="1" dirty="0" err="1">
                <a:latin typeface="Courier New" panose="02070309020205020404" pitchFamily="49" charset="0"/>
              </a:rPr>
              <a:t>currNode.getInfo</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a:t>
            </a:r>
            <a:r>
              <a:rPr lang="en-US" altLang="en-US" sz="1600" b="1" dirty="0" err="1">
                <a:latin typeface="Courier New" panose="02070309020205020404" pitchFamily="49" charset="0"/>
              </a:rPr>
              <a:t>currNode.getLink</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a:t>
            </a:r>
          </a:p>
        </p:txBody>
      </p:sp>
      <p:sp>
        <p:nvSpPr>
          <p:cNvPr id="55300" name="Text Box 4"/>
          <p:cNvSpPr txBox="1">
            <a:spLocks noChangeArrowheads="1"/>
          </p:cNvSpPr>
          <p:nvPr/>
        </p:nvSpPr>
        <p:spPr bwMode="auto">
          <a:xfrm>
            <a:off x="304800" y="36576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Internal View</a:t>
            </a:r>
          </a:p>
        </p:txBody>
      </p:sp>
      <p:sp>
        <p:nvSpPr>
          <p:cNvPr id="55301" name="Text Box 5"/>
          <p:cNvSpPr txBox="1">
            <a:spLocks noChangeArrowheads="1"/>
          </p:cNvSpPr>
          <p:nvPr/>
        </p:nvSpPr>
        <p:spPr bwMode="auto">
          <a:xfrm>
            <a:off x="7086600" y="3810000"/>
            <a:ext cx="933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Output</a:t>
            </a:r>
          </a:p>
          <a:p>
            <a:pPr eaLnBrk="1" hangingPunct="1"/>
            <a:r>
              <a:rPr lang="en-US" altLang="en-US" b="1"/>
              <a:t> </a:t>
            </a:r>
          </a:p>
          <a:p>
            <a:pPr eaLnBrk="1" hangingPunct="1"/>
            <a:r>
              <a:rPr lang="en-US" altLang="en-US" b="1"/>
              <a:t>B</a:t>
            </a:r>
          </a:p>
        </p:txBody>
      </p:sp>
      <p:pic>
        <p:nvPicPr>
          <p:cNvPr id="55302" name="Picture 8" descr="traverse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4267200"/>
            <a:ext cx="6477000" cy="1981200"/>
          </a:xfrm>
          <a:noFill/>
        </p:spPr>
      </p:pic>
    </p:spTree>
    <p:extLst>
      <p:ext uri="{BB962C8B-B14F-4D97-AF65-F5344CB8AC3E}">
        <p14:creationId xmlns:p14="http://schemas.microsoft.com/office/powerpoint/2010/main" val="28531137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z="4000" dirty="0" smtClean="0"/>
              <a:t>Tracing a Traversal (part 3)</a:t>
            </a:r>
          </a:p>
        </p:txBody>
      </p:sp>
      <p:sp>
        <p:nvSpPr>
          <p:cNvPr id="56323" name="Text Box 3"/>
          <p:cNvSpPr txBox="1">
            <a:spLocks noChangeArrowheads="1"/>
          </p:cNvSpPr>
          <p:nvPr/>
        </p:nvSpPr>
        <p:spPr bwMode="auto">
          <a:xfrm>
            <a:off x="1905000" y="1689100"/>
            <a:ext cx="524534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latin typeface="Courier New" panose="02070309020205020404" pitchFamily="49" charset="0"/>
              </a:rPr>
              <a:t>LLNode&lt;String&gt;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letters;</a:t>
            </a:r>
          </a:p>
          <a:p>
            <a:pPr eaLnBrk="1" hangingPunct="1"/>
            <a:r>
              <a:rPr lang="en-US" altLang="en-US" sz="1600" b="1" dirty="0">
                <a:latin typeface="Courier New" panose="02070309020205020404" pitchFamily="49" charset="0"/>
              </a:rPr>
              <a:t>while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null)</a:t>
            </a:r>
          </a:p>
          <a:p>
            <a:pPr eaLnBrk="1" hangingPunct="1"/>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System.out.println(</a:t>
            </a:r>
            <a:r>
              <a:rPr lang="en-US" altLang="en-US" sz="1600" b="1" dirty="0" err="1">
                <a:latin typeface="Courier New" panose="02070309020205020404" pitchFamily="49" charset="0"/>
              </a:rPr>
              <a:t>currNode.getInfo</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a:t>
            </a:r>
            <a:r>
              <a:rPr lang="en-US" altLang="en-US" sz="1600" b="1" dirty="0" err="1">
                <a:latin typeface="Courier New" panose="02070309020205020404" pitchFamily="49" charset="0"/>
              </a:rPr>
              <a:t>currNode.getLink</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a:t>
            </a:r>
          </a:p>
        </p:txBody>
      </p:sp>
      <p:sp>
        <p:nvSpPr>
          <p:cNvPr id="56324" name="Text Box 4"/>
          <p:cNvSpPr txBox="1">
            <a:spLocks noChangeArrowheads="1"/>
          </p:cNvSpPr>
          <p:nvPr/>
        </p:nvSpPr>
        <p:spPr bwMode="auto">
          <a:xfrm>
            <a:off x="304800" y="36576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Internal View</a:t>
            </a:r>
          </a:p>
        </p:txBody>
      </p:sp>
      <p:sp>
        <p:nvSpPr>
          <p:cNvPr id="56325" name="Text Box 5"/>
          <p:cNvSpPr txBox="1">
            <a:spLocks noChangeArrowheads="1"/>
          </p:cNvSpPr>
          <p:nvPr/>
        </p:nvSpPr>
        <p:spPr bwMode="auto">
          <a:xfrm>
            <a:off x="7162800" y="3810000"/>
            <a:ext cx="9334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Output</a:t>
            </a:r>
          </a:p>
          <a:p>
            <a:pPr eaLnBrk="1" hangingPunct="1"/>
            <a:endParaRPr lang="en-US" altLang="en-US" b="1"/>
          </a:p>
          <a:p>
            <a:pPr eaLnBrk="1" hangingPunct="1"/>
            <a:r>
              <a:rPr lang="en-US" altLang="en-US" b="1"/>
              <a:t>B</a:t>
            </a:r>
          </a:p>
          <a:p>
            <a:pPr eaLnBrk="1" hangingPunct="1"/>
            <a:r>
              <a:rPr lang="en-US" altLang="en-US" b="1"/>
              <a:t>C</a:t>
            </a:r>
          </a:p>
        </p:txBody>
      </p:sp>
      <p:pic>
        <p:nvPicPr>
          <p:cNvPr id="56326" name="Picture 8" descr="traverse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 y="4191000"/>
            <a:ext cx="6553200" cy="2109788"/>
          </a:xfrm>
          <a:noFill/>
        </p:spPr>
      </p:pic>
    </p:spTree>
    <p:extLst>
      <p:ext uri="{BB962C8B-B14F-4D97-AF65-F5344CB8AC3E}">
        <p14:creationId xmlns:p14="http://schemas.microsoft.com/office/powerpoint/2010/main" val="11003930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sz="4000" dirty="0" smtClean="0"/>
              <a:t>Tracing a Traversal (part 4)</a:t>
            </a:r>
          </a:p>
        </p:txBody>
      </p:sp>
      <p:sp>
        <p:nvSpPr>
          <p:cNvPr id="57347" name="Text Box 3"/>
          <p:cNvSpPr txBox="1">
            <a:spLocks noChangeArrowheads="1"/>
          </p:cNvSpPr>
          <p:nvPr/>
        </p:nvSpPr>
        <p:spPr bwMode="auto">
          <a:xfrm>
            <a:off x="1905000" y="1689100"/>
            <a:ext cx="524534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latin typeface="Courier New" panose="02070309020205020404" pitchFamily="49" charset="0"/>
              </a:rPr>
              <a:t>LLNode&lt;String&gt;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letters;</a:t>
            </a:r>
          </a:p>
          <a:p>
            <a:pPr eaLnBrk="1" hangingPunct="1"/>
            <a:r>
              <a:rPr lang="en-US" altLang="en-US" sz="1600" b="1" dirty="0">
                <a:latin typeface="Courier New" panose="02070309020205020404" pitchFamily="49" charset="0"/>
              </a:rPr>
              <a:t>while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null)</a:t>
            </a:r>
          </a:p>
          <a:p>
            <a:pPr eaLnBrk="1" hangingPunct="1"/>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System.out.println(</a:t>
            </a:r>
            <a:r>
              <a:rPr lang="en-US" altLang="en-US" sz="1600" b="1" dirty="0" err="1">
                <a:latin typeface="Courier New" panose="02070309020205020404" pitchFamily="49" charset="0"/>
              </a:rPr>
              <a:t>currNode.getInfo</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  </a:t>
            </a:r>
            <a:r>
              <a:rPr lang="en-US" altLang="en-US" sz="1600" b="1" dirty="0" err="1">
                <a:latin typeface="Courier New" panose="02070309020205020404" pitchFamily="49" charset="0"/>
              </a:rPr>
              <a:t>currNode</a:t>
            </a:r>
            <a:r>
              <a:rPr lang="en-US" altLang="en-US" sz="1600" b="1" dirty="0">
                <a:latin typeface="Courier New" panose="02070309020205020404" pitchFamily="49" charset="0"/>
              </a:rPr>
              <a:t> = </a:t>
            </a:r>
            <a:r>
              <a:rPr lang="en-US" altLang="en-US" sz="1600" b="1" dirty="0" err="1">
                <a:latin typeface="Courier New" panose="02070309020205020404" pitchFamily="49" charset="0"/>
              </a:rPr>
              <a:t>currNode.getLink</a:t>
            </a:r>
            <a:r>
              <a:rPr lang="en-US" altLang="en-US" sz="1600" b="1" dirty="0">
                <a:latin typeface="Courier New" panose="02070309020205020404" pitchFamily="49" charset="0"/>
              </a:rPr>
              <a:t>();</a:t>
            </a:r>
          </a:p>
          <a:p>
            <a:pPr eaLnBrk="1" hangingPunct="1"/>
            <a:r>
              <a:rPr lang="en-US" altLang="en-US" sz="1600" b="1" dirty="0">
                <a:latin typeface="Courier New" panose="02070309020205020404" pitchFamily="49" charset="0"/>
              </a:rPr>
              <a:t>}</a:t>
            </a:r>
          </a:p>
        </p:txBody>
      </p:sp>
      <p:sp>
        <p:nvSpPr>
          <p:cNvPr id="57348" name="Text Box 4"/>
          <p:cNvSpPr txBox="1">
            <a:spLocks noChangeArrowheads="1"/>
          </p:cNvSpPr>
          <p:nvPr/>
        </p:nvSpPr>
        <p:spPr bwMode="auto">
          <a:xfrm>
            <a:off x="304800" y="36576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Internal View</a:t>
            </a:r>
          </a:p>
        </p:txBody>
      </p:sp>
      <p:sp>
        <p:nvSpPr>
          <p:cNvPr id="57349" name="Text Box 5"/>
          <p:cNvSpPr txBox="1">
            <a:spLocks noChangeArrowheads="1"/>
          </p:cNvSpPr>
          <p:nvPr/>
        </p:nvSpPr>
        <p:spPr bwMode="auto">
          <a:xfrm>
            <a:off x="7086600" y="3810000"/>
            <a:ext cx="9334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Output</a:t>
            </a:r>
          </a:p>
          <a:p>
            <a:pPr eaLnBrk="1" hangingPunct="1"/>
            <a:endParaRPr lang="en-US" altLang="en-US" b="1"/>
          </a:p>
          <a:p>
            <a:pPr eaLnBrk="1" hangingPunct="1"/>
            <a:r>
              <a:rPr lang="en-US" altLang="en-US" b="1"/>
              <a:t>B</a:t>
            </a:r>
          </a:p>
          <a:p>
            <a:pPr eaLnBrk="1" hangingPunct="1"/>
            <a:r>
              <a:rPr lang="en-US" altLang="en-US" b="1"/>
              <a:t>C</a:t>
            </a:r>
          </a:p>
          <a:p>
            <a:pPr eaLnBrk="1" hangingPunct="1"/>
            <a:r>
              <a:rPr lang="en-US" altLang="en-US" b="1"/>
              <a:t>D</a:t>
            </a:r>
          </a:p>
        </p:txBody>
      </p:sp>
      <p:pic>
        <p:nvPicPr>
          <p:cNvPr id="57350" name="Picture 8" descr="traverse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 y="4191000"/>
            <a:ext cx="6629400" cy="2184400"/>
          </a:xfrm>
          <a:noFill/>
        </p:spPr>
      </p:pic>
    </p:spTree>
    <p:extLst>
      <p:ext uri="{BB962C8B-B14F-4D97-AF65-F5344CB8AC3E}">
        <p14:creationId xmlns:p14="http://schemas.microsoft.com/office/powerpoint/2010/main" val="3098764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z="4000" dirty="0" smtClean="0"/>
              <a:t>Three general cases of insertion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1828800"/>
            <a:ext cx="8083296" cy="3144833"/>
          </a:xfrm>
          <a:prstGeom prst="rect">
            <a:avLst/>
          </a:prstGeom>
        </p:spPr>
      </p:pic>
    </p:spTree>
    <p:extLst>
      <p:ext uri="{BB962C8B-B14F-4D97-AF65-F5344CB8AC3E}">
        <p14:creationId xmlns:p14="http://schemas.microsoft.com/office/powerpoint/2010/main" val="2695257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z="4000" dirty="0" smtClean="0"/>
              <a:t>Insertion at the front (part 1)</a:t>
            </a:r>
          </a:p>
        </p:txBody>
      </p:sp>
      <p:sp>
        <p:nvSpPr>
          <p:cNvPr id="59395" name="Rectangle 3"/>
          <p:cNvSpPr>
            <a:spLocks noGrp="1" noChangeArrowheads="1"/>
          </p:cNvSpPr>
          <p:nvPr>
            <p:ph type="body" sz="half" idx="1"/>
          </p:nvPr>
        </p:nvSpPr>
        <p:spPr>
          <a:xfrm>
            <a:off x="457200" y="1600200"/>
            <a:ext cx="8001000" cy="1066800"/>
          </a:xfrm>
        </p:spPr>
        <p:txBody>
          <a:bodyPr/>
          <a:lstStyle/>
          <a:p>
            <a:pPr marL="0" indent="0" eaLnBrk="1" hangingPunct="1">
              <a:buFontTx/>
              <a:buNone/>
            </a:pPr>
            <a:r>
              <a:rPr lang="en-US" altLang="en-US" sz="2400" dirty="0" smtClean="0"/>
              <a:t>Suppose we have the node </a:t>
            </a:r>
            <a:r>
              <a:rPr lang="en-US" altLang="en-US" sz="2400" dirty="0" err="1" smtClean="0"/>
              <a:t>newNode</a:t>
            </a:r>
            <a:r>
              <a:rPr lang="en-US" altLang="en-US" sz="2400" dirty="0" smtClean="0"/>
              <a:t> to insert into the beginning of the letters linked list: </a:t>
            </a:r>
          </a:p>
        </p:txBody>
      </p:sp>
      <p:pic>
        <p:nvPicPr>
          <p:cNvPr id="59396" name="Picture 4" descr="37461_CH02_AIT02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5800" y="3352800"/>
            <a:ext cx="6929120" cy="2362200"/>
          </a:xfrm>
          <a:noFill/>
        </p:spPr>
      </p:pic>
    </p:spTree>
    <p:extLst>
      <p:ext uri="{BB962C8B-B14F-4D97-AF65-F5344CB8AC3E}">
        <p14:creationId xmlns:p14="http://schemas.microsoft.com/office/powerpoint/2010/main" val="39019735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z="4000" dirty="0" smtClean="0"/>
              <a:t>Insertion at the front (part 2)</a:t>
            </a:r>
          </a:p>
        </p:txBody>
      </p:sp>
      <p:sp>
        <p:nvSpPr>
          <p:cNvPr id="60419" name="Rectangle 3"/>
          <p:cNvSpPr>
            <a:spLocks noGrp="1" noChangeArrowheads="1"/>
          </p:cNvSpPr>
          <p:nvPr>
            <p:ph type="body" sz="half" idx="1"/>
          </p:nvPr>
        </p:nvSpPr>
        <p:spPr>
          <a:xfrm>
            <a:off x="457200" y="1600200"/>
            <a:ext cx="8001000" cy="1371600"/>
          </a:xfrm>
        </p:spPr>
        <p:txBody>
          <a:bodyPr/>
          <a:lstStyle/>
          <a:p>
            <a:pPr marL="0" indent="0" eaLnBrk="1" hangingPunct="1">
              <a:lnSpc>
                <a:spcPct val="90000"/>
              </a:lnSpc>
              <a:buFontTx/>
              <a:buNone/>
            </a:pPr>
            <a:r>
              <a:rPr lang="en-US" altLang="en-US" sz="2400" dirty="0" smtClean="0"/>
              <a:t>Our first step is to set the link variable of the </a:t>
            </a:r>
            <a:r>
              <a:rPr lang="en-US" altLang="en-US" sz="2400" dirty="0" err="1" smtClean="0"/>
              <a:t>newNode</a:t>
            </a:r>
            <a:r>
              <a:rPr lang="en-US" altLang="en-US" sz="2400" dirty="0" smtClean="0"/>
              <a:t> node to point to the beginning of the list :</a:t>
            </a:r>
          </a:p>
          <a:p>
            <a:pPr marL="0" indent="0" eaLnBrk="1" hangingPunct="1">
              <a:lnSpc>
                <a:spcPct val="90000"/>
              </a:lnSpc>
              <a:buFontTx/>
              <a:buNone/>
            </a:pPr>
            <a:endParaRPr lang="en-US" altLang="en-US" sz="900" dirty="0" smtClean="0"/>
          </a:p>
          <a:p>
            <a:pPr marL="0" indent="0" eaLnBrk="1" hangingPunct="1">
              <a:lnSpc>
                <a:spcPct val="90000"/>
              </a:lnSpc>
              <a:buFontTx/>
              <a:buNone/>
            </a:pPr>
            <a:r>
              <a:rPr lang="en-US" altLang="en-US" sz="2400" dirty="0" smtClean="0">
                <a:latin typeface="Courier New" panose="02070309020205020404" pitchFamily="49" charset="0"/>
              </a:rPr>
              <a:t>	</a:t>
            </a:r>
            <a:r>
              <a:rPr lang="en-US" altLang="en-US" sz="2000" b="1" dirty="0" err="1" smtClean="0">
                <a:latin typeface="Courier New" panose="02070309020205020404" pitchFamily="49" charset="0"/>
              </a:rPr>
              <a:t>newNode.setLink</a:t>
            </a:r>
            <a:r>
              <a:rPr lang="en-US" altLang="en-US" sz="2000" b="1" dirty="0" smtClean="0">
                <a:latin typeface="Courier New" panose="02070309020205020404" pitchFamily="49" charset="0"/>
              </a:rPr>
              <a:t>(letters);</a:t>
            </a:r>
            <a:r>
              <a:rPr lang="en-US" altLang="en-US" sz="2400" dirty="0" smtClean="0">
                <a:latin typeface="Courier New" panose="02070309020205020404" pitchFamily="49" charset="0"/>
              </a:rPr>
              <a:t> </a:t>
            </a:r>
          </a:p>
          <a:p>
            <a:pPr marL="0" indent="0" eaLnBrk="1" hangingPunct="1">
              <a:lnSpc>
                <a:spcPct val="90000"/>
              </a:lnSpc>
              <a:buFontTx/>
              <a:buNone/>
            </a:pPr>
            <a:endParaRPr lang="en-US" altLang="en-US" sz="2400" dirty="0" smtClean="0"/>
          </a:p>
          <a:p>
            <a:pPr marL="0" indent="0" eaLnBrk="1" hangingPunct="1">
              <a:lnSpc>
                <a:spcPct val="90000"/>
              </a:lnSpc>
              <a:buFontTx/>
              <a:buNone/>
            </a:pPr>
            <a:endParaRPr lang="en-US" altLang="en-US" sz="2400" dirty="0" smtClean="0"/>
          </a:p>
        </p:txBody>
      </p:sp>
      <p:pic>
        <p:nvPicPr>
          <p:cNvPr id="60420" name="Picture 6" descr="37461_CH02_AIT02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 y="3425825"/>
            <a:ext cx="7467600" cy="2312988"/>
          </a:xfrm>
          <a:noFill/>
        </p:spPr>
      </p:pic>
    </p:spTree>
    <p:extLst>
      <p:ext uri="{BB962C8B-B14F-4D97-AF65-F5344CB8AC3E}">
        <p14:creationId xmlns:p14="http://schemas.microsoft.com/office/powerpoint/2010/main" val="3597464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4000" dirty="0" smtClean="0"/>
              <a:t>Java: Abstract Method</a:t>
            </a:r>
          </a:p>
        </p:txBody>
      </p:sp>
      <p:sp>
        <p:nvSpPr>
          <p:cNvPr id="7171" name="Rectangle 3"/>
          <p:cNvSpPr>
            <a:spLocks noGrp="1" noChangeArrowheads="1"/>
          </p:cNvSpPr>
          <p:nvPr>
            <p:ph type="body" idx="1"/>
          </p:nvPr>
        </p:nvSpPr>
        <p:spPr/>
        <p:txBody>
          <a:bodyPr/>
          <a:lstStyle/>
          <a:p>
            <a:pPr eaLnBrk="1" hangingPunct="1"/>
            <a:r>
              <a:rPr lang="en-US" altLang="en-US" sz="2800" dirty="0" smtClean="0"/>
              <a:t>Only includes a description of its parameters</a:t>
            </a:r>
          </a:p>
          <a:p>
            <a:pPr eaLnBrk="1" hangingPunct="1"/>
            <a:r>
              <a:rPr lang="en-US" altLang="en-US" sz="2800" dirty="0" smtClean="0"/>
              <a:t>No method bodies or implementations are allowed. </a:t>
            </a:r>
          </a:p>
          <a:p>
            <a:pPr eaLnBrk="1" hangingPunct="1"/>
            <a:r>
              <a:rPr lang="en-US" altLang="en-US" sz="2800" dirty="0" smtClean="0"/>
              <a:t>In other words, only the </a:t>
            </a:r>
            <a:r>
              <a:rPr lang="en-US" altLang="en-US" sz="2800" i="1" dirty="0" smtClean="0"/>
              <a:t>interface</a:t>
            </a:r>
            <a:r>
              <a:rPr lang="en-US" altLang="en-US" sz="2800" dirty="0" smtClean="0"/>
              <a:t> of the method is included.</a:t>
            </a:r>
            <a:endParaRPr lang="en-US" altLang="en-US" sz="2800" b="1" dirty="0" smtClean="0"/>
          </a:p>
          <a:p>
            <a:pPr eaLnBrk="1" hangingPunct="1">
              <a:buFontTx/>
              <a:buNone/>
            </a:pPr>
            <a:endParaRPr lang="en-US" altLang="en-US" sz="2800" dirty="0" smtClean="0"/>
          </a:p>
        </p:txBody>
      </p:sp>
    </p:spTree>
    <p:extLst>
      <p:ext uri="{BB962C8B-B14F-4D97-AF65-F5344CB8AC3E}">
        <p14:creationId xmlns:p14="http://schemas.microsoft.com/office/powerpoint/2010/main" val="3174409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z="4000" dirty="0" smtClean="0"/>
              <a:t>Insertion at the front (part 3)</a:t>
            </a:r>
          </a:p>
        </p:txBody>
      </p:sp>
      <p:sp>
        <p:nvSpPr>
          <p:cNvPr id="61443" name="Rectangle 3"/>
          <p:cNvSpPr>
            <a:spLocks noGrp="1" noChangeArrowheads="1"/>
          </p:cNvSpPr>
          <p:nvPr>
            <p:ph type="body" sz="half" idx="1"/>
          </p:nvPr>
        </p:nvSpPr>
        <p:spPr>
          <a:xfrm>
            <a:off x="457200" y="1600200"/>
            <a:ext cx="8001000" cy="1371600"/>
          </a:xfrm>
        </p:spPr>
        <p:txBody>
          <a:bodyPr/>
          <a:lstStyle/>
          <a:p>
            <a:pPr marL="0" indent="0" eaLnBrk="1" hangingPunct="1">
              <a:lnSpc>
                <a:spcPct val="80000"/>
              </a:lnSpc>
              <a:buFontTx/>
              <a:buNone/>
            </a:pPr>
            <a:r>
              <a:rPr lang="en-US" altLang="en-US" sz="2400" dirty="0" smtClean="0"/>
              <a:t>To finish the insertion we set the letters variable to point to the </a:t>
            </a:r>
            <a:r>
              <a:rPr lang="en-US" altLang="en-US" sz="2400" dirty="0" err="1" smtClean="0"/>
              <a:t>newNode</a:t>
            </a:r>
            <a:r>
              <a:rPr lang="en-US" altLang="en-US" sz="2400" dirty="0" smtClean="0"/>
              <a:t>, making it the new beginning of the list:</a:t>
            </a:r>
          </a:p>
          <a:p>
            <a:pPr marL="0" indent="0" eaLnBrk="1" hangingPunct="1">
              <a:lnSpc>
                <a:spcPct val="80000"/>
              </a:lnSpc>
              <a:buFontTx/>
              <a:buNone/>
            </a:pPr>
            <a:endParaRPr lang="en-US" altLang="en-US" sz="900" dirty="0" smtClean="0"/>
          </a:p>
          <a:p>
            <a:pPr marL="0" indent="0" eaLnBrk="1" hangingPunct="1">
              <a:lnSpc>
                <a:spcPct val="80000"/>
              </a:lnSpc>
              <a:buFontTx/>
              <a:buNone/>
            </a:pPr>
            <a:r>
              <a:rPr lang="en-US" altLang="en-US" sz="2400" dirty="0" smtClean="0">
                <a:latin typeface="Courier New" panose="02070309020205020404" pitchFamily="49" charset="0"/>
              </a:rPr>
              <a:t>	</a:t>
            </a:r>
            <a:r>
              <a:rPr lang="en-US" altLang="en-US" sz="2000" b="1" dirty="0" smtClean="0">
                <a:latin typeface="Courier New" panose="02070309020205020404" pitchFamily="49" charset="0"/>
              </a:rPr>
              <a:t>letters = </a:t>
            </a:r>
            <a:r>
              <a:rPr lang="en-US" altLang="en-US" sz="2000" b="1" dirty="0" err="1" smtClean="0">
                <a:latin typeface="Courier New" panose="02070309020205020404" pitchFamily="49" charset="0"/>
              </a:rPr>
              <a:t>newNode</a:t>
            </a:r>
            <a:r>
              <a:rPr lang="en-US" altLang="en-US" sz="2000" b="1" dirty="0" smtClean="0">
                <a:latin typeface="Courier New" panose="02070309020205020404" pitchFamily="49" charset="0"/>
              </a:rPr>
              <a:t>;</a:t>
            </a:r>
            <a:r>
              <a:rPr lang="en-US" altLang="en-US" sz="1600" b="1" dirty="0" smtClean="0">
                <a:latin typeface="Courier New" panose="02070309020205020404" pitchFamily="49" charset="0"/>
              </a:rPr>
              <a:t> </a:t>
            </a:r>
          </a:p>
        </p:txBody>
      </p:sp>
      <p:pic>
        <p:nvPicPr>
          <p:cNvPr id="61444" name="Picture 6" descr="37461_CH02_AIT02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 y="3335338"/>
            <a:ext cx="7764463" cy="2398712"/>
          </a:xfrm>
          <a:noFill/>
        </p:spPr>
      </p:pic>
    </p:spTree>
    <p:extLst>
      <p:ext uri="{BB962C8B-B14F-4D97-AF65-F5344CB8AC3E}">
        <p14:creationId xmlns:p14="http://schemas.microsoft.com/office/powerpoint/2010/main" val="3355336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z="4000" dirty="0" smtClean="0"/>
              <a:t>Insertion at front of an empty list</a:t>
            </a:r>
          </a:p>
        </p:txBody>
      </p:sp>
      <p:sp>
        <p:nvSpPr>
          <p:cNvPr id="62467" name="Rectangle 3"/>
          <p:cNvSpPr>
            <a:spLocks noGrp="1" noChangeArrowheads="1"/>
          </p:cNvSpPr>
          <p:nvPr>
            <p:ph type="body" sz="half" idx="1"/>
          </p:nvPr>
        </p:nvSpPr>
        <p:spPr>
          <a:xfrm>
            <a:off x="457200" y="1600200"/>
            <a:ext cx="3810000" cy="4525963"/>
          </a:xfrm>
        </p:spPr>
        <p:txBody>
          <a:bodyPr/>
          <a:lstStyle/>
          <a:p>
            <a:pPr marL="0" indent="0" eaLnBrk="1" hangingPunct="1">
              <a:buFontTx/>
              <a:buNone/>
            </a:pPr>
            <a:r>
              <a:rPr lang="en-US" altLang="en-US" sz="1800" dirty="0" smtClean="0"/>
              <a:t>The insertion at the front code is</a:t>
            </a:r>
          </a:p>
          <a:p>
            <a:pPr marL="0" indent="0" eaLnBrk="1" hangingPunct="1">
              <a:buFontTx/>
              <a:buNone/>
            </a:pPr>
            <a:r>
              <a:rPr lang="en-US" altLang="en-US" sz="1800" dirty="0" smtClean="0">
                <a:latin typeface="Courier New" panose="02070309020205020404" pitchFamily="49" charset="0"/>
              </a:rPr>
              <a:t>  </a:t>
            </a:r>
          </a:p>
          <a:p>
            <a:pPr marL="0" indent="0" eaLnBrk="1" hangingPunct="1">
              <a:buFontTx/>
              <a:buNone/>
            </a:pPr>
            <a:r>
              <a:rPr lang="en-US" altLang="en-US" sz="1600" b="1" dirty="0" err="1" smtClean="0">
                <a:latin typeface="Courier New" panose="02070309020205020404" pitchFamily="49" charset="0"/>
              </a:rPr>
              <a:t>newNode.setLink</a:t>
            </a:r>
            <a:r>
              <a:rPr lang="en-US" altLang="en-US" sz="1600" b="1" dirty="0" smtClean="0">
                <a:latin typeface="Courier New" panose="02070309020205020404" pitchFamily="49" charset="0"/>
              </a:rPr>
              <a:t>(letters);</a:t>
            </a:r>
          </a:p>
          <a:p>
            <a:pPr marL="0" indent="0" eaLnBrk="1" hangingPunct="1">
              <a:buFontTx/>
              <a:buNone/>
            </a:pPr>
            <a:r>
              <a:rPr lang="en-US" altLang="en-US" sz="1600" b="1" dirty="0" smtClean="0">
                <a:latin typeface="Courier New" panose="02070309020205020404" pitchFamily="49" charset="0"/>
              </a:rPr>
              <a:t>letters = </a:t>
            </a:r>
            <a:r>
              <a:rPr lang="en-US" altLang="en-US" sz="1600" b="1" dirty="0" err="1" smtClean="0">
                <a:latin typeface="Courier New" panose="02070309020205020404" pitchFamily="49" charset="0"/>
              </a:rPr>
              <a:t>newNode</a:t>
            </a:r>
            <a:r>
              <a:rPr lang="en-US" altLang="en-US" sz="1600" b="1" dirty="0" smtClean="0"/>
              <a:t>;</a:t>
            </a:r>
          </a:p>
          <a:p>
            <a:pPr marL="0" indent="0" eaLnBrk="1" hangingPunct="1">
              <a:buFontTx/>
              <a:buNone/>
            </a:pPr>
            <a:endParaRPr lang="en-US" altLang="en-US" sz="1800" dirty="0" smtClean="0"/>
          </a:p>
          <a:p>
            <a:pPr marL="0" indent="0" eaLnBrk="1" hangingPunct="1">
              <a:buFontTx/>
              <a:buNone/>
            </a:pPr>
            <a:r>
              <a:rPr lang="en-US" altLang="en-US" sz="1800" dirty="0" smtClean="0"/>
              <a:t>What happens if our insertion code is called when the linked list is empty? </a:t>
            </a:r>
          </a:p>
          <a:p>
            <a:pPr marL="0" indent="0" eaLnBrk="1" hangingPunct="1">
              <a:buFontTx/>
              <a:buNone/>
            </a:pPr>
            <a:endParaRPr lang="en-US" altLang="en-US" sz="1800" dirty="0" smtClean="0"/>
          </a:p>
          <a:p>
            <a:pPr marL="0" indent="0" eaLnBrk="1" hangingPunct="1">
              <a:buFontTx/>
              <a:buNone/>
            </a:pPr>
            <a:r>
              <a:rPr lang="en-US" altLang="en-US" sz="1800" dirty="0" smtClean="0"/>
              <a:t>As can be seen at the right the code still works, with the new node becoming the first and only node on the linked list.</a:t>
            </a:r>
          </a:p>
        </p:txBody>
      </p:sp>
      <p:pic>
        <p:nvPicPr>
          <p:cNvPr id="62468" name="Picture 5" descr="37461_CH02_FIG020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6800" y="1371600"/>
            <a:ext cx="3254375" cy="4876800"/>
          </a:xfrm>
          <a:noFill/>
        </p:spPr>
      </p:pic>
    </p:spTree>
    <p:extLst>
      <p:ext uri="{BB962C8B-B14F-4D97-AF65-F5344CB8AC3E}">
        <p14:creationId xmlns:p14="http://schemas.microsoft.com/office/powerpoint/2010/main" val="2126105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z="4000" dirty="0" smtClean="0"/>
              <a:t>2.8 A Link-Based Stack</a:t>
            </a:r>
          </a:p>
        </p:txBody>
      </p:sp>
      <p:sp>
        <p:nvSpPr>
          <p:cNvPr id="49155" name="Rectangle 3"/>
          <p:cNvSpPr>
            <a:spLocks noGrp="1" noChangeArrowheads="1"/>
          </p:cNvSpPr>
          <p:nvPr>
            <p:ph type="body" idx="1"/>
          </p:nvPr>
        </p:nvSpPr>
        <p:spPr/>
        <p:txBody>
          <a:bodyPr/>
          <a:lstStyle/>
          <a:p>
            <a:pPr eaLnBrk="1" hangingPunct="1"/>
            <a:r>
              <a:rPr lang="en-US" altLang="en-US" sz="2800" dirty="0" smtClean="0"/>
              <a:t>In this section we study a link-based implementation of the Stack ADT.</a:t>
            </a:r>
          </a:p>
          <a:p>
            <a:pPr eaLnBrk="1" hangingPunct="1"/>
            <a:r>
              <a:rPr lang="en-US" altLang="en-US" sz="2800" dirty="0" smtClean="0"/>
              <a:t>After discussing the link-based approach we compare our stack implementation approaches.</a:t>
            </a:r>
          </a:p>
        </p:txBody>
      </p:sp>
    </p:spTree>
    <p:extLst>
      <p:ext uri="{BB962C8B-B14F-4D97-AF65-F5344CB8AC3E}">
        <p14:creationId xmlns:p14="http://schemas.microsoft.com/office/powerpoint/2010/main" val="3002251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The </a:t>
            </a:r>
            <a:r>
              <a:rPr lang="en-US" altLang="en-US" sz="4000" dirty="0" err="1" smtClean="0"/>
              <a:t>LinkedStack</a:t>
            </a:r>
            <a:r>
              <a:rPr lang="en-US" altLang="en-US" sz="4000" dirty="0" smtClean="0"/>
              <a:t> Class</a:t>
            </a:r>
          </a:p>
        </p:txBody>
      </p:sp>
      <p:sp>
        <p:nvSpPr>
          <p:cNvPr id="52227" name="Text Box 3"/>
          <p:cNvSpPr txBox="1">
            <a:spLocks noChangeArrowheads="1"/>
          </p:cNvSpPr>
          <p:nvPr/>
        </p:nvSpPr>
        <p:spPr bwMode="auto">
          <a:xfrm>
            <a:off x="685800" y="1447800"/>
            <a:ext cx="7165744"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400" dirty="0" smtClean="0">
              <a:latin typeface="Courier New" panose="02070309020205020404" pitchFamily="49" charset="0"/>
            </a:endParaRPr>
          </a:p>
          <a:p>
            <a:pPr eaLnBrk="1" hangingPunct="1"/>
            <a:r>
              <a:rPr lang="en-US" altLang="en-US" dirty="0" smtClean="0">
                <a:latin typeface="+mj-lt"/>
              </a:rPr>
              <a:t>We only need a single instance variable, the “pointer” to </a:t>
            </a:r>
          </a:p>
          <a:p>
            <a:pPr eaLnBrk="1" hangingPunct="1"/>
            <a:r>
              <a:rPr lang="en-US" altLang="en-US" dirty="0" smtClean="0">
                <a:latin typeface="+mj-lt"/>
              </a:rPr>
              <a:t>the ‘top’ of the stack:</a:t>
            </a:r>
            <a:endParaRPr lang="en-US" altLang="en-US" dirty="0">
              <a:latin typeface="+mj-lt"/>
            </a:endParaRPr>
          </a:p>
          <a:p>
            <a:pPr eaLnBrk="1" hangingPunct="1"/>
            <a:endParaRPr lang="en-US" altLang="en-US" sz="1400" dirty="0" smtClean="0">
              <a:latin typeface="Courier New" panose="02070309020205020404" pitchFamily="49" charset="0"/>
            </a:endParaRPr>
          </a:p>
          <a:p>
            <a:pPr eaLnBrk="1" hangingPunct="1"/>
            <a:endParaRPr lang="en-US" altLang="en-US" sz="1400" dirty="0">
              <a:latin typeface="Courier New" panose="02070309020205020404" pitchFamily="49" charset="0"/>
            </a:endParaRPr>
          </a:p>
          <a:p>
            <a:pPr eaLnBrk="1" hangingPunct="1"/>
            <a:r>
              <a:rPr lang="en-US" altLang="en-US" sz="1400" b="1" dirty="0">
                <a:latin typeface="Courier New" panose="02070309020205020404" pitchFamily="49" charset="0"/>
              </a:rPr>
              <a:t>package ch02.stacks</a:t>
            </a:r>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import </a:t>
            </a:r>
            <a:r>
              <a:rPr lang="en-US" altLang="en-US" sz="1400" b="1" dirty="0" err="1">
                <a:latin typeface="Courier New" panose="02070309020205020404" pitchFamily="49" charset="0"/>
              </a:rPr>
              <a:t>support.LLNode</a:t>
            </a:r>
            <a:r>
              <a:rPr lang="en-US" altLang="en-US" sz="1400" b="1" dirty="0">
                <a:latin typeface="Courier New" panose="02070309020205020404" pitchFamily="49" charset="0"/>
              </a:rPr>
              <a:t>; </a:t>
            </a:r>
            <a:endParaRPr lang="en-US" altLang="en-US" sz="1400" b="1" dirty="0" smtClean="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class </a:t>
            </a:r>
            <a:r>
              <a:rPr lang="en-US" altLang="en-US" sz="1400" b="1" dirty="0" err="1">
                <a:latin typeface="Courier New" panose="02070309020205020404" pitchFamily="49" charset="0"/>
              </a:rPr>
              <a:t>LinkedStack</a:t>
            </a:r>
            <a:r>
              <a:rPr lang="en-US" altLang="en-US" sz="1400" b="1" dirty="0">
                <a:latin typeface="Courier New" panose="02070309020205020404" pitchFamily="49" charset="0"/>
              </a:rPr>
              <a:t>&lt;T&gt; implements StackInterface&lt;T&gt;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protected LLNode&lt;T&gt; top; // reference to the top of this stack</a:t>
            </a:r>
          </a:p>
          <a:p>
            <a:pPr eaLnBrk="1" hangingPunct="1"/>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public </a:t>
            </a:r>
            <a:r>
              <a:rPr lang="en-US" altLang="en-US" sz="1400" b="1" dirty="0" err="1">
                <a:latin typeface="Courier New" panose="02070309020205020404" pitchFamily="49" charset="0"/>
              </a:rPr>
              <a:t>LinkedStack</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top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a:t>
            </a:r>
            <a:endParaRPr lang="en-US" altLang="en-US" sz="1400" b="1" dirty="0" smtClean="0">
              <a:latin typeface="Courier New" panose="02070309020205020404" pitchFamily="49" charset="0"/>
            </a:endParaRPr>
          </a:p>
          <a:p>
            <a:pPr eaLnBrk="1" hangingPunct="1"/>
            <a:endParaRPr lang="en-US" altLang="en-US" sz="1400" dirty="0">
              <a:latin typeface="Courier New" panose="02070309020205020404" pitchFamily="49" charset="0"/>
            </a:endParaRPr>
          </a:p>
          <a:p>
            <a:pPr eaLnBrk="1" hangingPunct="1"/>
            <a:r>
              <a:rPr lang="en-US" altLang="en-US" sz="1400" dirty="0" smtClean="0">
                <a:latin typeface="Courier New" panose="02070309020205020404" pitchFamily="49" charset="0"/>
              </a:rPr>
              <a:t>. </a:t>
            </a:r>
            <a:r>
              <a:rPr lang="en-US" altLang="en-US" sz="1400" dirty="0">
                <a:latin typeface="Courier New" panose="02070309020205020404" pitchFamily="49" charset="0"/>
              </a:rPr>
              <a:t>. .</a:t>
            </a:r>
          </a:p>
        </p:txBody>
      </p:sp>
    </p:spTree>
    <p:extLst>
      <p:ext uri="{BB962C8B-B14F-4D97-AF65-F5344CB8AC3E}">
        <p14:creationId xmlns:p14="http://schemas.microsoft.com/office/powerpoint/2010/main" val="13690648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248399" y="549594"/>
            <a:ext cx="2438400" cy="1630363"/>
          </a:xfrm>
        </p:spPr>
        <p:txBody>
          <a:bodyPr/>
          <a:lstStyle/>
          <a:p>
            <a:pPr eaLnBrk="1" hangingPunct="1"/>
            <a:r>
              <a:rPr lang="en-US" altLang="en-US" sz="3600" dirty="0" smtClean="0"/>
              <a:t>Visualizing the push operation</a:t>
            </a:r>
            <a:br>
              <a:rPr lang="en-US" altLang="en-US" sz="3600" dirty="0" smtClean="0"/>
            </a:br>
            <a:endParaRPr lang="en-US" altLang="en-US" sz="3600" dirty="0" smtClean="0"/>
          </a:p>
        </p:txBody>
      </p:sp>
      <p:sp>
        <p:nvSpPr>
          <p:cNvPr id="2" name="TextBox 1"/>
          <p:cNvSpPr txBox="1"/>
          <p:nvPr/>
        </p:nvSpPr>
        <p:spPr>
          <a:xfrm>
            <a:off x="5850009" y="1828800"/>
            <a:ext cx="3235181" cy="646331"/>
          </a:xfrm>
          <a:prstGeom prst="rect">
            <a:avLst/>
          </a:prstGeom>
          <a:noFill/>
        </p:spPr>
        <p:txBody>
          <a:bodyPr wrap="none" rtlCol="0">
            <a:spAutoFit/>
          </a:bodyPr>
          <a:lstStyle/>
          <a:p>
            <a:r>
              <a:rPr lang="en-US" altLang="en-US" sz="1600" dirty="0"/>
              <a:t>(insertion at front of </a:t>
            </a:r>
            <a:r>
              <a:rPr lang="en-US" altLang="en-US" sz="1600" dirty="0" smtClean="0"/>
              <a:t>a </a:t>
            </a:r>
            <a:r>
              <a:rPr lang="en-US" altLang="en-US" sz="1600" dirty="0"/>
              <a:t>linked-list)</a:t>
            </a:r>
            <a:r>
              <a:rPr lang="en-US" altLang="en-US" sz="3600" dirty="0"/>
              <a:t> </a:t>
            </a: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06" y="304800"/>
            <a:ext cx="5469008" cy="5949696"/>
          </a:xfrm>
          <a:prstGeom prst="rect">
            <a:avLst/>
          </a:prstGeom>
        </p:spPr>
      </p:pic>
      <p:sp>
        <p:nvSpPr>
          <p:cNvPr id="3" name="TextBox 2"/>
          <p:cNvSpPr txBox="1"/>
          <p:nvPr/>
        </p:nvSpPr>
        <p:spPr>
          <a:xfrm>
            <a:off x="5715000" y="2584786"/>
            <a:ext cx="3629520" cy="1169551"/>
          </a:xfrm>
          <a:prstGeom prst="rect">
            <a:avLst/>
          </a:prstGeom>
          <a:noFill/>
        </p:spPr>
        <p:txBody>
          <a:bodyPr wrap="none" rtlCol="0">
            <a:spAutoFit/>
          </a:bodyPr>
          <a:lstStyle/>
          <a:p>
            <a:r>
              <a:rPr lang="en-US" sz="1400" b="1" dirty="0"/>
              <a:t>StackInterface&lt;String&gt; </a:t>
            </a:r>
            <a:r>
              <a:rPr lang="en-US" sz="1400" b="1" dirty="0" err="1"/>
              <a:t>myStack</a:t>
            </a:r>
            <a:r>
              <a:rPr lang="en-US" sz="1400" b="1" dirty="0"/>
              <a:t>;   </a:t>
            </a:r>
            <a:endParaRPr lang="en-US" sz="1400" b="1" dirty="0" smtClean="0"/>
          </a:p>
          <a:p>
            <a:r>
              <a:rPr lang="en-US" sz="1400" b="1" dirty="0" err="1" smtClean="0"/>
              <a:t>myStack</a:t>
            </a:r>
            <a:r>
              <a:rPr lang="en-US" sz="1400" b="1" dirty="0" smtClean="0"/>
              <a:t> </a:t>
            </a:r>
            <a:r>
              <a:rPr lang="en-US" sz="1400" b="1" dirty="0"/>
              <a:t>= new </a:t>
            </a:r>
            <a:r>
              <a:rPr lang="en-US" sz="1400" b="1" dirty="0" err="1"/>
              <a:t>LinkedStack</a:t>
            </a:r>
            <a:r>
              <a:rPr lang="en-US" sz="1400" b="1" dirty="0"/>
              <a:t>&lt;String&gt;();   </a:t>
            </a:r>
            <a:endParaRPr lang="en-US" sz="1400" b="1" dirty="0" smtClean="0"/>
          </a:p>
          <a:p>
            <a:r>
              <a:rPr lang="en-US" sz="1400" b="1" dirty="0" err="1" smtClean="0"/>
              <a:t>myStack.push</a:t>
            </a:r>
            <a:r>
              <a:rPr lang="en-US" sz="1400" b="1" dirty="0" smtClean="0"/>
              <a:t>(A</a:t>
            </a:r>
            <a:r>
              <a:rPr lang="en-US" sz="1400" b="1" dirty="0"/>
              <a:t>);  </a:t>
            </a:r>
            <a:endParaRPr lang="en-US" sz="1400" b="1" dirty="0" smtClean="0"/>
          </a:p>
          <a:p>
            <a:r>
              <a:rPr lang="en-US" sz="1400" b="1" dirty="0" err="1" smtClean="0"/>
              <a:t>myStack.push</a:t>
            </a:r>
            <a:r>
              <a:rPr lang="en-US" sz="1400" b="1" dirty="0" smtClean="0"/>
              <a:t>(B</a:t>
            </a:r>
            <a:r>
              <a:rPr lang="en-US" sz="1400" b="1" dirty="0"/>
              <a:t>);   </a:t>
            </a:r>
            <a:endParaRPr lang="en-US" sz="1400" b="1" dirty="0" smtClean="0"/>
          </a:p>
          <a:p>
            <a:r>
              <a:rPr lang="en-US" sz="1400" b="1" dirty="0" err="1" smtClean="0"/>
              <a:t>myStack.push</a:t>
            </a:r>
            <a:r>
              <a:rPr lang="en-US" sz="1400" b="1" dirty="0" smtClean="0"/>
              <a:t>(C</a:t>
            </a:r>
            <a:r>
              <a:rPr lang="en-US" sz="1400" b="1" dirty="0"/>
              <a:t>);</a:t>
            </a:r>
          </a:p>
        </p:txBody>
      </p:sp>
    </p:spTree>
    <p:extLst>
      <p:ext uri="{BB962C8B-B14F-4D97-AF65-F5344CB8AC3E}">
        <p14:creationId xmlns:p14="http://schemas.microsoft.com/office/powerpoint/2010/main" val="14797497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z="4000" dirty="0" smtClean="0"/>
              <a:t>The push(C) operation (step 1)</a:t>
            </a:r>
          </a:p>
        </p:txBody>
      </p:sp>
      <p:sp>
        <p:nvSpPr>
          <p:cNvPr id="54275" name="Rectangle 4"/>
          <p:cNvSpPr>
            <a:spLocks noGrp="1" noChangeArrowheads="1"/>
          </p:cNvSpPr>
          <p:nvPr>
            <p:ph type="body" sz="half" idx="1"/>
          </p:nvPr>
        </p:nvSpPr>
        <p:spPr>
          <a:xfrm>
            <a:off x="457200" y="1600200"/>
            <a:ext cx="8229600" cy="1447800"/>
          </a:xfrm>
        </p:spPr>
        <p:txBody>
          <a:bodyPr/>
          <a:lstStyle/>
          <a:p>
            <a:pPr eaLnBrk="1" hangingPunct="1">
              <a:lnSpc>
                <a:spcPct val="90000"/>
              </a:lnSpc>
            </a:pPr>
            <a:r>
              <a:rPr lang="en-US" altLang="en-US" sz="1800" b="1" dirty="0" smtClean="0"/>
              <a:t>Allocate space for the next stack node</a:t>
            </a:r>
          </a:p>
          <a:p>
            <a:pPr eaLnBrk="1" hangingPunct="1">
              <a:lnSpc>
                <a:spcPct val="90000"/>
              </a:lnSpc>
              <a:buFontTx/>
              <a:buNone/>
            </a:pPr>
            <a:r>
              <a:rPr lang="en-US" altLang="en-US" sz="1800" b="1" dirty="0" smtClean="0"/>
              <a:t>		and set the node info to element</a:t>
            </a:r>
          </a:p>
          <a:p>
            <a:pPr eaLnBrk="1" hangingPunct="1">
              <a:lnSpc>
                <a:spcPct val="90000"/>
              </a:lnSpc>
            </a:pPr>
            <a:r>
              <a:rPr lang="en-US" altLang="en-US" sz="1800" dirty="0" smtClean="0"/>
              <a:t>Set the node link to the previous top of stack</a:t>
            </a:r>
          </a:p>
          <a:p>
            <a:pPr eaLnBrk="1" hangingPunct="1">
              <a:lnSpc>
                <a:spcPct val="90000"/>
              </a:lnSpc>
            </a:pPr>
            <a:r>
              <a:rPr lang="en-US" altLang="en-US" sz="1800" dirty="0" smtClean="0"/>
              <a:t>Set the top of stack to the new stack node</a:t>
            </a:r>
          </a:p>
        </p:txBody>
      </p:sp>
      <p:pic>
        <p:nvPicPr>
          <p:cNvPr id="6" name="Picture 2" descr="C:\Users\kumars\Desktop\Upload\PPT\9781284098204_CH02_FIGF12.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144" b="68325"/>
          <a:stretch/>
        </p:blipFill>
        <p:spPr bwMode="auto">
          <a:xfrm>
            <a:off x="445698" y="3200400"/>
            <a:ext cx="8059166" cy="240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043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4000" dirty="0" smtClean="0"/>
              <a:t>The push(C) operation (step 2)</a:t>
            </a:r>
          </a:p>
        </p:txBody>
      </p:sp>
      <p:sp>
        <p:nvSpPr>
          <p:cNvPr id="55299" name="Rectangle 3"/>
          <p:cNvSpPr>
            <a:spLocks noGrp="1" noChangeArrowheads="1"/>
          </p:cNvSpPr>
          <p:nvPr>
            <p:ph type="body" sz="half" idx="1"/>
          </p:nvPr>
        </p:nvSpPr>
        <p:spPr>
          <a:xfrm>
            <a:off x="457200" y="1600200"/>
            <a:ext cx="8229600" cy="1447800"/>
          </a:xfrm>
        </p:spPr>
        <p:txBody>
          <a:bodyPr/>
          <a:lstStyle/>
          <a:p>
            <a:pPr eaLnBrk="1" hangingPunct="1">
              <a:lnSpc>
                <a:spcPct val="90000"/>
              </a:lnSpc>
            </a:pPr>
            <a:r>
              <a:rPr lang="en-US" altLang="en-US" sz="1800" dirty="0" smtClean="0"/>
              <a:t>Allocate space for the next stack node</a:t>
            </a:r>
          </a:p>
          <a:p>
            <a:pPr eaLnBrk="1" hangingPunct="1">
              <a:lnSpc>
                <a:spcPct val="90000"/>
              </a:lnSpc>
              <a:buFontTx/>
              <a:buNone/>
            </a:pPr>
            <a:r>
              <a:rPr lang="en-US" altLang="en-US" sz="1800" dirty="0" smtClean="0"/>
              <a:t>		and set the node info to element</a:t>
            </a:r>
          </a:p>
          <a:p>
            <a:pPr eaLnBrk="1" hangingPunct="1">
              <a:lnSpc>
                <a:spcPct val="90000"/>
              </a:lnSpc>
            </a:pPr>
            <a:r>
              <a:rPr lang="en-US" altLang="en-US" sz="1800" b="1" dirty="0" smtClean="0"/>
              <a:t>Set the node link to the previous top of stack</a:t>
            </a:r>
          </a:p>
          <a:p>
            <a:pPr eaLnBrk="1" hangingPunct="1">
              <a:lnSpc>
                <a:spcPct val="90000"/>
              </a:lnSpc>
            </a:pPr>
            <a:r>
              <a:rPr lang="en-US" altLang="en-US" sz="1800" dirty="0" smtClean="0"/>
              <a:t>Set the top of stack to the new stack node</a:t>
            </a:r>
          </a:p>
        </p:txBody>
      </p:sp>
      <p:pic>
        <p:nvPicPr>
          <p:cNvPr id="6" name="Picture 2" descr="C:\Users\kumars\Desktop\Upload\PPT\9781284098204_CH02_FIGF12.jpg"/>
          <p:cNvPicPr preferRelativeResize="0">
            <a:picLocks noGrp="1" noChangeArrowheads="1"/>
          </p:cNvPicPr>
          <p:nvPr>
            <p:ph sz="half" idx="2"/>
          </p:nvPr>
        </p:nvPicPr>
        <p:blipFill rotWithShape="1">
          <a:blip r:embed="rId3">
            <a:extLst>
              <a:ext uri="{28A0092B-C50C-407E-A947-70E740481C1C}">
                <a14:useLocalDpi xmlns:a14="http://schemas.microsoft.com/office/drawing/2010/main" val="0"/>
              </a:ext>
            </a:extLst>
          </a:blip>
          <a:srcRect t="32893" r="-144" b="31777"/>
          <a:stretch/>
        </p:blipFill>
        <p:spPr bwMode="auto">
          <a:xfrm>
            <a:off x="457200" y="3227832"/>
            <a:ext cx="8055864" cy="240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175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z="4000" dirty="0" smtClean="0"/>
              <a:t>The push(C) operation (step 3)</a:t>
            </a:r>
          </a:p>
        </p:txBody>
      </p:sp>
      <p:sp>
        <p:nvSpPr>
          <p:cNvPr id="56323" name="Rectangle 3"/>
          <p:cNvSpPr>
            <a:spLocks noGrp="1" noChangeArrowheads="1"/>
          </p:cNvSpPr>
          <p:nvPr>
            <p:ph type="body" sz="half" idx="1"/>
          </p:nvPr>
        </p:nvSpPr>
        <p:spPr>
          <a:xfrm>
            <a:off x="457200" y="1600200"/>
            <a:ext cx="8229600" cy="1447800"/>
          </a:xfrm>
        </p:spPr>
        <p:txBody>
          <a:bodyPr/>
          <a:lstStyle/>
          <a:p>
            <a:pPr eaLnBrk="1" hangingPunct="1">
              <a:lnSpc>
                <a:spcPct val="90000"/>
              </a:lnSpc>
            </a:pPr>
            <a:r>
              <a:rPr lang="en-US" altLang="en-US" sz="1800" dirty="0" smtClean="0"/>
              <a:t>Allocate space for the next stack node</a:t>
            </a:r>
          </a:p>
          <a:p>
            <a:pPr eaLnBrk="1" hangingPunct="1">
              <a:lnSpc>
                <a:spcPct val="90000"/>
              </a:lnSpc>
              <a:buFontTx/>
              <a:buNone/>
            </a:pPr>
            <a:r>
              <a:rPr lang="en-US" altLang="en-US" sz="1800" dirty="0" smtClean="0"/>
              <a:t>		and set the node info to element</a:t>
            </a:r>
          </a:p>
          <a:p>
            <a:pPr eaLnBrk="1" hangingPunct="1">
              <a:lnSpc>
                <a:spcPct val="90000"/>
              </a:lnSpc>
            </a:pPr>
            <a:r>
              <a:rPr lang="en-US" altLang="en-US" sz="1800" dirty="0" smtClean="0"/>
              <a:t>Set the node link to the previous top of stack</a:t>
            </a:r>
          </a:p>
          <a:p>
            <a:pPr eaLnBrk="1" hangingPunct="1">
              <a:lnSpc>
                <a:spcPct val="90000"/>
              </a:lnSpc>
            </a:pPr>
            <a:r>
              <a:rPr lang="en-US" altLang="en-US" sz="1800" b="1" dirty="0" smtClean="0"/>
              <a:t>Set the top of stack to the new stack node</a:t>
            </a:r>
          </a:p>
        </p:txBody>
      </p:sp>
      <p:pic>
        <p:nvPicPr>
          <p:cNvPr id="6" name="Picture 2" descr="C:\Users\kumars\Desktop\Upload\PPT\9781284098204_CH02_FIGF12.jpg"/>
          <p:cNvPicPr preferRelativeResize="0">
            <a:picLocks noGrp="1" noChangeArrowheads="1"/>
          </p:cNvPicPr>
          <p:nvPr>
            <p:ph sz="half" idx="2"/>
          </p:nvPr>
        </p:nvPicPr>
        <p:blipFill rotWithShape="1">
          <a:blip r:embed="rId3">
            <a:extLst>
              <a:ext uri="{28A0092B-C50C-407E-A947-70E740481C1C}">
                <a14:useLocalDpi xmlns:a14="http://schemas.microsoft.com/office/drawing/2010/main" val="0"/>
              </a:ext>
            </a:extLst>
          </a:blip>
          <a:srcRect t="68223"/>
          <a:stretch/>
        </p:blipFill>
        <p:spPr bwMode="auto">
          <a:xfrm>
            <a:off x="340766" y="3189503"/>
            <a:ext cx="7888834" cy="236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4985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sz="4000" dirty="0" smtClean="0"/>
              <a:t>Code for the push method</a:t>
            </a:r>
          </a:p>
        </p:txBody>
      </p:sp>
      <p:sp>
        <p:nvSpPr>
          <p:cNvPr id="57347" name="Text Box 3"/>
          <p:cNvSpPr txBox="1">
            <a:spLocks noChangeArrowheads="1"/>
          </p:cNvSpPr>
          <p:nvPr/>
        </p:nvSpPr>
        <p:spPr bwMode="auto">
          <a:xfrm>
            <a:off x="609600" y="20574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400">
              <a:latin typeface="Courier New" panose="02070309020205020404" pitchFamily="49" charset="0"/>
            </a:endParaRPr>
          </a:p>
        </p:txBody>
      </p:sp>
      <p:sp>
        <p:nvSpPr>
          <p:cNvPr id="57348" name="Text Box 4"/>
          <p:cNvSpPr txBox="1">
            <a:spLocks noChangeArrowheads="1"/>
          </p:cNvSpPr>
          <p:nvPr/>
        </p:nvSpPr>
        <p:spPr bwMode="auto">
          <a:xfrm>
            <a:off x="838200" y="1828800"/>
            <a:ext cx="50180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void push(T element)</a:t>
            </a:r>
          </a:p>
          <a:p>
            <a:pPr eaLnBrk="1" hangingPunct="1"/>
            <a:r>
              <a:rPr lang="en-US" altLang="en-US" sz="1400" b="1" dirty="0">
                <a:latin typeface="Courier New" panose="02070309020205020404" pitchFamily="49" charset="0"/>
              </a:rPr>
              <a:t>// Places element at the top of this stack.</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LLNode&lt;T&gt; </a:t>
            </a:r>
            <a:r>
              <a:rPr lang="en-US" altLang="en-US" sz="1400" b="1" dirty="0" err="1">
                <a:latin typeface="Courier New" panose="02070309020205020404" pitchFamily="49" charset="0"/>
              </a:rPr>
              <a:t>newNode</a:t>
            </a:r>
            <a:r>
              <a:rPr lang="en-US" altLang="en-US" sz="1400" b="1" dirty="0">
                <a:latin typeface="Courier New" panose="02070309020205020404" pitchFamily="49" charset="0"/>
              </a:rPr>
              <a:t> = new LLNode&lt;T&gt;(element);</a:t>
            </a:r>
          </a:p>
          <a:p>
            <a:pPr eaLnBrk="1" hangingPunct="1"/>
            <a:r>
              <a:rPr lang="en-US" altLang="en-US" sz="1400" b="1" dirty="0">
                <a:latin typeface="Courier New" panose="02070309020205020404" pitchFamily="49" charset="0"/>
              </a:rPr>
              <a:t>  </a:t>
            </a:r>
            <a:r>
              <a:rPr lang="en-US" altLang="en-US" sz="1400" b="1" dirty="0" err="1">
                <a:latin typeface="Courier New" panose="02070309020205020404" pitchFamily="49" charset="0"/>
              </a:rPr>
              <a:t>newNode.setLink</a:t>
            </a:r>
            <a:r>
              <a:rPr lang="en-US" altLang="en-US" sz="1400" b="1" dirty="0">
                <a:latin typeface="Courier New" panose="02070309020205020404" pitchFamily="49" charset="0"/>
              </a:rPr>
              <a:t>(top);</a:t>
            </a:r>
          </a:p>
          <a:p>
            <a:pPr eaLnBrk="1" hangingPunct="1"/>
            <a:r>
              <a:rPr lang="en-US" altLang="en-US" sz="1400" b="1" dirty="0">
                <a:latin typeface="Courier New" panose="02070309020205020404" pitchFamily="49" charset="0"/>
              </a:rPr>
              <a:t>  top = </a:t>
            </a:r>
            <a:r>
              <a:rPr lang="en-US" altLang="en-US" sz="1400" b="1" dirty="0" err="1">
                <a:latin typeface="Courier New" panose="02070309020205020404" pitchFamily="49" charset="0"/>
              </a:rPr>
              <a:t>newNode</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40121167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28600" y="2057400"/>
            <a:ext cx="1981200" cy="1143000"/>
          </a:xfrm>
        </p:spPr>
        <p:txBody>
          <a:bodyPr/>
          <a:lstStyle/>
          <a:p>
            <a:pPr eaLnBrk="1" hangingPunct="1"/>
            <a:r>
              <a:rPr lang="en-US" altLang="en-US" sz="4000" dirty="0" smtClean="0"/>
              <a:t>Result of push onto empty stack</a:t>
            </a:r>
          </a:p>
        </p:txBody>
      </p:sp>
      <p:pic>
        <p:nvPicPr>
          <p:cNvPr id="5" name="Picture 2" descr="C:\Users\kumars\Desktop\Upload\PPT\9781284098204_CH02_FIGF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95600" y="762000"/>
            <a:ext cx="5562600" cy="525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32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4000" dirty="0" smtClean="0"/>
              <a:t>Java Interfaces</a:t>
            </a:r>
          </a:p>
        </p:txBody>
      </p:sp>
      <p:sp>
        <p:nvSpPr>
          <p:cNvPr id="8195" name="Rectangle 3"/>
          <p:cNvSpPr>
            <a:spLocks noGrp="1" noChangeArrowheads="1"/>
          </p:cNvSpPr>
          <p:nvPr>
            <p:ph type="body" idx="1"/>
          </p:nvPr>
        </p:nvSpPr>
        <p:spPr/>
        <p:txBody>
          <a:bodyPr/>
          <a:lstStyle/>
          <a:p>
            <a:pPr eaLnBrk="1" hangingPunct="1">
              <a:lnSpc>
                <a:spcPct val="80000"/>
              </a:lnSpc>
            </a:pPr>
            <a:r>
              <a:rPr lang="en-US" altLang="en-US" sz="2400" dirty="0" smtClean="0"/>
              <a:t>Similar to a Java class</a:t>
            </a:r>
          </a:p>
          <a:p>
            <a:pPr lvl="1" eaLnBrk="1" hangingPunct="1">
              <a:lnSpc>
                <a:spcPct val="80000"/>
              </a:lnSpc>
            </a:pPr>
            <a:r>
              <a:rPr lang="en-US" altLang="en-US" sz="2000" dirty="0" smtClean="0"/>
              <a:t>can include variable declarations </a:t>
            </a:r>
          </a:p>
          <a:p>
            <a:pPr lvl="1" eaLnBrk="1" hangingPunct="1">
              <a:lnSpc>
                <a:spcPct val="80000"/>
              </a:lnSpc>
            </a:pPr>
            <a:r>
              <a:rPr lang="en-US" altLang="en-US" sz="2000" dirty="0" smtClean="0"/>
              <a:t>can include methods</a:t>
            </a:r>
          </a:p>
          <a:p>
            <a:pPr eaLnBrk="1" hangingPunct="1">
              <a:lnSpc>
                <a:spcPct val="80000"/>
              </a:lnSpc>
            </a:pPr>
            <a:r>
              <a:rPr lang="en-US" altLang="en-US" sz="2400" dirty="0" smtClean="0"/>
              <a:t>However</a:t>
            </a:r>
          </a:p>
          <a:p>
            <a:pPr lvl="1" eaLnBrk="1" hangingPunct="1">
              <a:lnSpc>
                <a:spcPct val="80000"/>
              </a:lnSpc>
            </a:pPr>
            <a:r>
              <a:rPr lang="en-US" altLang="en-US" sz="2000" dirty="0" smtClean="0"/>
              <a:t>Variables must be constants </a:t>
            </a:r>
          </a:p>
          <a:p>
            <a:pPr lvl="1" eaLnBrk="1" hangingPunct="1">
              <a:lnSpc>
                <a:spcPct val="80000"/>
              </a:lnSpc>
            </a:pPr>
            <a:r>
              <a:rPr lang="en-US" altLang="en-US" sz="2000" dirty="0" smtClean="0"/>
              <a:t>Methods must be abstract. </a:t>
            </a:r>
          </a:p>
          <a:p>
            <a:pPr lvl="1" eaLnBrk="1" hangingPunct="1">
              <a:lnSpc>
                <a:spcPct val="80000"/>
              </a:lnSpc>
            </a:pPr>
            <a:r>
              <a:rPr lang="en-US" altLang="en-US" sz="2000" dirty="0" smtClean="0"/>
              <a:t>A Java interface cannot be instantiated. </a:t>
            </a:r>
          </a:p>
          <a:p>
            <a:pPr eaLnBrk="1" hangingPunct="1">
              <a:lnSpc>
                <a:spcPct val="80000"/>
              </a:lnSpc>
            </a:pPr>
            <a:r>
              <a:rPr lang="en-US" altLang="en-US" sz="2400" dirty="0" smtClean="0"/>
              <a:t>We can use an interface to formally specify the logical level of an ADT: </a:t>
            </a:r>
          </a:p>
          <a:p>
            <a:pPr lvl="1" eaLnBrk="1" hangingPunct="1">
              <a:lnSpc>
                <a:spcPct val="80000"/>
              </a:lnSpc>
            </a:pPr>
            <a:r>
              <a:rPr lang="en-US" altLang="en-US" sz="2000" dirty="0" smtClean="0"/>
              <a:t>It provides a template for classes to fill. </a:t>
            </a:r>
          </a:p>
          <a:p>
            <a:pPr lvl="1" eaLnBrk="1" hangingPunct="1">
              <a:lnSpc>
                <a:spcPct val="80000"/>
              </a:lnSpc>
            </a:pPr>
            <a:r>
              <a:rPr lang="en-US" altLang="en-US" sz="2000" dirty="0" smtClean="0"/>
              <a:t>A separate class then "implements" it.</a:t>
            </a:r>
          </a:p>
          <a:p>
            <a:pPr eaLnBrk="1" hangingPunct="1">
              <a:lnSpc>
                <a:spcPct val="80000"/>
              </a:lnSpc>
            </a:pPr>
            <a:r>
              <a:rPr lang="en-US" altLang="en-US" sz="2400" dirty="0" smtClean="0"/>
              <a:t>For example, see the </a:t>
            </a:r>
            <a:r>
              <a:rPr lang="en-US" altLang="en-US" sz="2400" dirty="0" err="1" smtClean="0">
                <a:latin typeface="Courier New" panose="02070309020205020404" pitchFamily="49" charset="0"/>
              </a:rPr>
              <a:t>FigureInterface</a:t>
            </a:r>
            <a:r>
              <a:rPr lang="en-US" altLang="en-US" sz="2400" dirty="0" smtClean="0"/>
              <a:t> interface and the </a:t>
            </a:r>
            <a:r>
              <a:rPr lang="en-US" altLang="en-US" sz="2400" dirty="0" smtClean="0">
                <a:latin typeface="Courier New" panose="02070309020205020404" pitchFamily="49" charset="0"/>
              </a:rPr>
              <a:t>Circle</a:t>
            </a:r>
            <a:r>
              <a:rPr lang="en-US" altLang="en-US" sz="2400" dirty="0" smtClean="0"/>
              <a:t> class (next slide) and </a:t>
            </a:r>
            <a:r>
              <a:rPr lang="en-US" altLang="en-US" sz="2400" dirty="0" smtClean="0">
                <a:latin typeface="Courier New" panose="02070309020205020404" pitchFamily="49" charset="0"/>
                <a:cs typeface="Courier New" panose="02070309020205020404" pitchFamily="49" charset="0"/>
              </a:rPr>
              <a:t>Rectangle</a:t>
            </a:r>
            <a:r>
              <a:rPr lang="en-US" altLang="en-US" sz="2400" dirty="0" smtClean="0"/>
              <a:t> class (following slide) that implement it</a:t>
            </a:r>
          </a:p>
        </p:txBody>
      </p:sp>
    </p:spTree>
    <p:extLst>
      <p:ext uri="{BB962C8B-B14F-4D97-AF65-F5344CB8AC3E}">
        <p14:creationId xmlns:p14="http://schemas.microsoft.com/office/powerpoint/2010/main" val="9384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anim calcmode="lin" valueType="num">
                                      <p:cBhvr>
                                        <p:cTn id="7" dur="1000" fill="hold"/>
                                        <p:tgtEl>
                                          <p:spTgt spid="8195">
                                            <p:txEl>
                                              <p:pRg st="10" end="10"/>
                                            </p:txEl>
                                          </p:spTgt>
                                        </p:tgtEl>
                                        <p:attrNameLst>
                                          <p:attrName>ppt_w</p:attrName>
                                        </p:attrNameLst>
                                      </p:cBhvr>
                                      <p:tavLst>
                                        <p:tav tm="0">
                                          <p:val>
                                            <p:fltVal val="0"/>
                                          </p:val>
                                        </p:tav>
                                        <p:tav tm="100000">
                                          <p:val>
                                            <p:strVal val="#ppt_w"/>
                                          </p:val>
                                        </p:tav>
                                      </p:tavLst>
                                    </p:anim>
                                    <p:anim calcmode="lin" valueType="num">
                                      <p:cBhvr>
                                        <p:cTn id="8" dur="1000" fill="hold"/>
                                        <p:tgtEl>
                                          <p:spTgt spid="8195">
                                            <p:txEl>
                                              <p:pRg st="10" end="10"/>
                                            </p:txEl>
                                          </p:spTgt>
                                        </p:tgtEl>
                                        <p:attrNameLst>
                                          <p:attrName>ppt_h</p:attrName>
                                        </p:attrNameLst>
                                      </p:cBhvr>
                                      <p:tavLst>
                                        <p:tav tm="0">
                                          <p:val>
                                            <p:fltVal val="0"/>
                                          </p:val>
                                        </p:tav>
                                        <p:tav tm="100000">
                                          <p:val>
                                            <p:strVal val="#ppt_h"/>
                                          </p:val>
                                        </p:tav>
                                      </p:tavLst>
                                    </p:anim>
                                    <p:anim calcmode="lin" valueType="num">
                                      <p:cBhvr>
                                        <p:cTn id="9" dur="1000" fill="hold"/>
                                        <p:tgtEl>
                                          <p:spTgt spid="8195">
                                            <p:txEl>
                                              <p:pRg st="10" end="10"/>
                                            </p:txEl>
                                          </p:spTgt>
                                        </p:tgtEl>
                                        <p:attrNameLst>
                                          <p:attrName>style.rotation</p:attrName>
                                        </p:attrNameLst>
                                      </p:cBhvr>
                                      <p:tavLst>
                                        <p:tav tm="0">
                                          <p:val>
                                            <p:fltVal val="90"/>
                                          </p:val>
                                        </p:tav>
                                        <p:tav tm="100000">
                                          <p:val>
                                            <p:fltVal val="0"/>
                                          </p:val>
                                        </p:tav>
                                      </p:tavLst>
                                    </p:anim>
                                    <p:animEffect transition="in" filter="fade">
                                      <p:cBhvr>
                                        <p:cTn id="10" dur="1000"/>
                                        <p:tgtEl>
                                          <p:spTgt spid="81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mtClean="0"/>
              <a:t>Code for the pop method</a:t>
            </a:r>
          </a:p>
        </p:txBody>
      </p:sp>
      <p:sp>
        <p:nvSpPr>
          <p:cNvPr id="59395" name="Text Box 4"/>
          <p:cNvSpPr txBox="1">
            <a:spLocks noChangeArrowheads="1"/>
          </p:cNvSpPr>
          <p:nvPr/>
        </p:nvSpPr>
        <p:spPr bwMode="auto">
          <a:xfrm>
            <a:off x="486747" y="1828800"/>
            <a:ext cx="834715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void pop()</a:t>
            </a:r>
          </a:p>
          <a:p>
            <a:pPr eaLnBrk="1" hangingPunct="1"/>
            <a:r>
              <a:rPr lang="en-US" altLang="en-US" sz="1400" b="1" dirty="0">
                <a:latin typeface="Courier New" panose="02070309020205020404" pitchFamily="49" charset="0"/>
              </a:rPr>
              <a:t>// Throws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 if this stack is empty,</a:t>
            </a:r>
          </a:p>
          <a:p>
            <a:pPr eaLnBrk="1" hangingPunct="1"/>
            <a:r>
              <a:rPr lang="en-US" altLang="en-US" sz="1400" b="1" dirty="0">
                <a:latin typeface="Courier New" panose="02070309020205020404" pitchFamily="49" charset="0"/>
              </a:rPr>
              <a:t>// otherwise removes top element from this stack.</a:t>
            </a: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(isEmpty</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throw new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("Pop attempted on an empty stack</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top = </a:t>
            </a:r>
            <a:r>
              <a:rPr lang="en-US" altLang="en-US" sz="1400" b="1" dirty="0" err="1">
                <a:latin typeface="Courier New" panose="02070309020205020404" pitchFamily="49" charset="0"/>
              </a:rPr>
              <a:t>top.getLink</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1517239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p:extLst>
              <p:ext uri="{D42A27DB-BD31-4B8C-83A1-F6EECF244321}">
                <p14:modId xmlns:p14="http://schemas.microsoft.com/office/powerpoint/2010/main" val="1953873012"/>
              </p:ext>
            </p:extLst>
          </p:nvPr>
        </p:nvGraphicFramePr>
        <p:xfrm>
          <a:off x="228600" y="76200"/>
          <a:ext cx="6248400" cy="6096000"/>
        </p:xfrm>
        <a:graphic>
          <a:graphicData uri="http://schemas.openxmlformats.org/presentationml/2006/ole">
            <mc:AlternateContent xmlns:mc="http://schemas.openxmlformats.org/markup-compatibility/2006">
              <mc:Choice xmlns:v="urn:schemas-microsoft-com:vml" Requires="v">
                <p:oleObj spid="_x0000_s1049" name="Image" r:id="rId4" imgW="4067073" imgH="4170732" progId="Photoshop.Image.5">
                  <p:embed/>
                </p:oleObj>
              </mc:Choice>
              <mc:Fallback>
                <p:oleObj name="Image" r:id="rId4" imgW="4067073" imgH="4170732"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76200"/>
                        <a:ext cx="6248400" cy="6096000"/>
                      </a:xfrm>
                      <a:prstGeom prst="rect">
                        <a:avLst/>
                      </a:prstGeom>
                    </p:spPr>
                  </p:pic>
                </p:oleObj>
              </mc:Fallback>
            </mc:AlternateContent>
          </a:graphicData>
        </a:graphic>
      </p:graphicFrame>
      <p:sp>
        <p:nvSpPr>
          <p:cNvPr id="1027" name="Text Box 5"/>
          <p:cNvSpPr txBox="1">
            <a:spLocks noChangeArrowheads="1"/>
          </p:cNvSpPr>
          <p:nvPr/>
        </p:nvSpPr>
        <p:spPr bwMode="auto">
          <a:xfrm>
            <a:off x="6629400" y="228600"/>
            <a:ext cx="19607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dirty="0"/>
              <a:t>Pop from </a:t>
            </a:r>
          </a:p>
          <a:p>
            <a:pPr eaLnBrk="1" hangingPunct="1"/>
            <a:r>
              <a:rPr lang="en-US" altLang="en-US" sz="3200" dirty="0"/>
              <a:t>a stack</a:t>
            </a:r>
          </a:p>
          <a:p>
            <a:pPr eaLnBrk="1" hangingPunct="1"/>
            <a:r>
              <a:rPr lang="en-US" altLang="en-US" sz="3200" dirty="0"/>
              <a:t>with three</a:t>
            </a:r>
          </a:p>
          <a:p>
            <a:pPr eaLnBrk="1" hangingPunct="1"/>
            <a:r>
              <a:rPr lang="en-US" altLang="en-US" sz="3200" dirty="0"/>
              <a:t>elements</a:t>
            </a:r>
          </a:p>
        </p:txBody>
      </p:sp>
    </p:spTree>
    <p:extLst>
      <p:ext uri="{BB962C8B-B14F-4D97-AF65-F5344CB8AC3E}">
        <p14:creationId xmlns:p14="http://schemas.microsoft.com/office/powerpoint/2010/main" val="13047716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mtClean="0"/>
              <a:t>The remaining operations</a:t>
            </a:r>
          </a:p>
        </p:txBody>
      </p:sp>
      <p:sp>
        <p:nvSpPr>
          <p:cNvPr id="60419" name="Text Box 4"/>
          <p:cNvSpPr txBox="1">
            <a:spLocks noChangeArrowheads="1"/>
          </p:cNvSpPr>
          <p:nvPr/>
        </p:nvSpPr>
        <p:spPr bwMode="auto">
          <a:xfrm>
            <a:off x="2574925" y="798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0420" name="Text Box 5"/>
          <p:cNvSpPr txBox="1">
            <a:spLocks noChangeArrowheads="1"/>
          </p:cNvSpPr>
          <p:nvPr/>
        </p:nvSpPr>
        <p:spPr bwMode="auto">
          <a:xfrm>
            <a:off x="554038" y="1524000"/>
            <a:ext cx="834715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T top()</a:t>
            </a: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(isEmpty</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throw new </a:t>
            </a:r>
            <a:r>
              <a:rPr lang="en-US" altLang="en-US" sz="1400" b="1" dirty="0" err="1">
                <a:latin typeface="Courier New" panose="02070309020205020404" pitchFamily="49" charset="0"/>
              </a:rPr>
              <a:t>StackUnderflowException</a:t>
            </a:r>
            <a:r>
              <a:rPr lang="en-US" altLang="en-US" sz="1400" b="1" dirty="0">
                <a:latin typeface="Courier New" panose="02070309020205020404" pitchFamily="49" charset="0"/>
              </a:rPr>
              <a:t>("Top attempted on an empty stack</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top.getInfo</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boolean isEmpty()</a:t>
            </a: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return (</a:t>
            </a:r>
            <a:r>
              <a:rPr lang="en-US" altLang="en-US" sz="1400" b="1" dirty="0">
                <a:latin typeface="Courier New" panose="02070309020205020404" pitchFamily="49" charset="0"/>
              </a:rPr>
              <a:t>top == null</a:t>
            </a:r>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endParaRPr lang="en-US" altLang="en-US" sz="1400" b="1" dirty="0" smtClean="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boolean isFull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false – a linked stack is never full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false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endParaRPr lang="en-US" altLang="en-US" sz="1400" b="1" dirty="0" smtClean="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38424101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z="4000" dirty="0" smtClean="0"/>
              <a:t>Comparing Stack Implementations</a:t>
            </a:r>
          </a:p>
        </p:txBody>
      </p:sp>
      <p:sp>
        <p:nvSpPr>
          <p:cNvPr id="61443" name="Rectangle 3"/>
          <p:cNvSpPr>
            <a:spLocks noGrp="1" noChangeArrowheads="1"/>
          </p:cNvSpPr>
          <p:nvPr>
            <p:ph type="body" idx="1"/>
          </p:nvPr>
        </p:nvSpPr>
        <p:spPr/>
        <p:txBody>
          <a:bodyPr/>
          <a:lstStyle/>
          <a:p>
            <a:pPr eaLnBrk="1" hangingPunct="1">
              <a:lnSpc>
                <a:spcPct val="80000"/>
              </a:lnSpc>
            </a:pPr>
            <a:r>
              <a:rPr lang="en-US" altLang="en-US" sz="2800" dirty="0" smtClean="0"/>
              <a:t>Storage Size</a:t>
            </a:r>
          </a:p>
          <a:p>
            <a:pPr lvl="1" eaLnBrk="1" hangingPunct="1">
              <a:lnSpc>
                <a:spcPct val="80000"/>
              </a:lnSpc>
            </a:pPr>
            <a:r>
              <a:rPr lang="en-US" altLang="en-US" sz="2400" dirty="0" smtClean="0"/>
              <a:t>Array-based: takes the same amount of memory, no matter how many array slots are actually used, proportional to maximum size </a:t>
            </a:r>
          </a:p>
          <a:p>
            <a:pPr lvl="1" eaLnBrk="1" hangingPunct="1">
              <a:lnSpc>
                <a:spcPct val="80000"/>
              </a:lnSpc>
            </a:pPr>
            <a:r>
              <a:rPr lang="en-US" altLang="en-US" sz="2400" dirty="0" smtClean="0"/>
              <a:t>Link-based: takes space proportional to actual size of the stack (but each element requires more space than with array approach)</a:t>
            </a:r>
          </a:p>
          <a:p>
            <a:pPr lvl="1" eaLnBrk="1" hangingPunct="1">
              <a:lnSpc>
                <a:spcPct val="80000"/>
              </a:lnSpc>
              <a:buFontTx/>
              <a:buNone/>
            </a:pPr>
            <a:endParaRPr lang="en-US" altLang="en-US" sz="2400" dirty="0" smtClean="0"/>
          </a:p>
          <a:p>
            <a:pPr eaLnBrk="1" hangingPunct="1">
              <a:lnSpc>
                <a:spcPct val="80000"/>
              </a:lnSpc>
            </a:pPr>
            <a:r>
              <a:rPr lang="en-US" altLang="en-US" sz="2800" dirty="0" smtClean="0"/>
              <a:t>Operation efficiency</a:t>
            </a:r>
          </a:p>
          <a:p>
            <a:pPr lvl="1" eaLnBrk="1" hangingPunct="1">
              <a:lnSpc>
                <a:spcPct val="80000"/>
              </a:lnSpc>
            </a:pPr>
            <a:r>
              <a:rPr lang="en-US" altLang="en-US" sz="2400" dirty="0" smtClean="0"/>
              <a:t>All operations, for each approach, are O(1)</a:t>
            </a:r>
          </a:p>
          <a:p>
            <a:pPr lvl="1" eaLnBrk="1" hangingPunct="1">
              <a:lnSpc>
                <a:spcPct val="80000"/>
              </a:lnSpc>
            </a:pPr>
            <a:r>
              <a:rPr lang="en-US" altLang="en-US" sz="2400" dirty="0" smtClean="0"/>
              <a:t>Except for the Constructors:</a:t>
            </a:r>
          </a:p>
          <a:p>
            <a:pPr lvl="2" eaLnBrk="1" hangingPunct="1">
              <a:lnSpc>
                <a:spcPct val="80000"/>
              </a:lnSpc>
            </a:pPr>
            <a:r>
              <a:rPr lang="en-US" altLang="en-US" sz="2000" dirty="0" smtClean="0"/>
              <a:t>Array-based: O(N)</a:t>
            </a:r>
          </a:p>
          <a:p>
            <a:pPr lvl="2" eaLnBrk="1" hangingPunct="1">
              <a:lnSpc>
                <a:spcPct val="80000"/>
              </a:lnSpc>
            </a:pPr>
            <a:r>
              <a:rPr lang="en-US" altLang="en-US" sz="2000" dirty="0" smtClean="0"/>
              <a:t>Link-based:   O(1)</a:t>
            </a:r>
          </a:p>
        </p:txBody>
      </p:sp>
    </p:spTree>
    <p:extLst>
      <p:ext uri="{BB962C8B-B14F-4D97-AF65-F5344CB8AC3E}">
        <p14:creationId xmlns:p14="http://schemas.microsoft.com/office/powerpoint/2010/main" val="3986647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z="4000" smtClean="0"/>
              <a:t>Which is better?</a:t>
            </a:r>
          </a:p>
        </p:txBody>
      </p:sp>
      <p:sp>
        <p:nvSpPr>
          <p:cNvPr id="62467" name="Rectangle 3"/>
          <p:cNvSpPr>
            <a:spLocks noGrp="1" noChangeArrowheads="1"/>
          </p:cNvSpPr>
          <p:nvPr>
            <p:ph type="body" idx="1"/>
          </p:nvPr>
        </p:nvSpPr>
        <p:spPr/>
        <p:txBody>
          <a:bodyPr/>
          <a:lstStyle/>
          <a:p>
            <a:pPr eaLnBrk="1" hangingPunct="1">
              <a:lnSpc>
                <a:spcPct val="80000"/>
              </a:lnSpc>
            </a:pPr>
            <a:endParaRPr lang="en-US" altLang="en-US" sz="2800" dirty="0" smtClean="0"/>
          </a:p>
          <a:p>
            <a:pPr eaLnBrk="1" hangingPunct="1">
              <a:lnSpc>
                <a:spcPct val="80000"/>
              </a:lnSpc>
            </a:pPr>
            <a:r>
              <a:rPr lang="en-US" altLang="en-US" sz="2800" dirty="0" smtClean="0"/>
              <a:t>The linked implementation does not have space limitations, and in applications where the number of stack elements can vary greatly, it wastes less space when the stack is small. </a:t>
            </a:r>
          </a:p>
          <a:p>
            <a:pPr eaLnBrk="1" hangingPunct="1">
              <a:lnSpc>
                <a:spcPct val="80000"/>
              </a:lnSpc>
              <a:buFontTx/>
              <a:buNone/>
            </a:pPr>
            <a:endParaRPr lang="en-US" altLang="en-US" sz="2800" dirty="0" smtClean="0"/>
          </a:p>
          <a:p>
            <a:pPr eaLnBrk="1" hangingPunct="1">
              <a:lnSpc>
                <a:spcPct val="80000"/>
              </a:lnSpc>
            </a:pPr>
            <a:r>
              <a:rPr lang="en-US" altLang="en-US" sz="2800" dirty="0" smtClean="0"/>
              <a:t>The array-based implementation is short, simple, and efficient. Its operations have less overhead. When the maximum size is small and we know the maximum size with certainty, the array-based implementation is a good choice. </a:t>
            </a:r>
          </a:p>
        </p:txBody>
      </p:sp>
    </p:spTree>
    <p:extLst>
      <p:ext uri="{BB962C8B-B14F-4D97-AF65-F5344CB8AC3E}">
        <p14:creationId xmlns:p14="http://schemas.microsoft.com/office/powerpoint/2010/main" val="31244065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304800"/>
            <a:ext cx="1535998" cy="1938992"/>
          </a:xfrm>
          <a:prstGeom prst="rect">
            <a:avLst/>
          </a:prstGeom>
          <a:noFill/>
        </p:spPr>
        <p:txBody>
          <a:bodyPr wrap="none" rtlCol="0">
            <a:spAutoFit/>
          </a:bodyPr>
          <a:lstStyle/>
          <a:p>
            <a:r>
              <a:rPr lang="en-US" sz="2400" dirty="0" smtClean="0"/>
              <a:t>Our </a:t>
            </a:r>
          </a:p>
          <a:p>
            <a:r>
              <a:rPr lang="en-US" sz="2400" dirty="0" smtClean="0"/>
              <a:t>Stack</a:t>
            </a:r>
          </a:p>
          <a:p>
            <a:r>
              <a:rPr lang="en-US" sz="2400" dirty="0" smtClean="0"/>
              <a:t>Classes </a:t>
            </a:r>
          </a:p>
          <a:p>
            <a:r>
              <a:rPr lang="en-US" sz="2400" dirty="0" smtClean="0"/>
              <a:t>and</a:t>
            </a:r>
          </a:p>
          <a:p>
            <a:r>
              <a:rPr lang="en-US" sz="2400" dirty="0" smtClean="0"/>
              <a:t>Interfaces</a:t>
            </a:r>
            <a:endParaRPr lang="en-US" sz="2400" dirty="0"/>
          </a:p>
        </p:txBody>
      </p:sp>
      <p:pic>
        <p:nvPicPr>
          <p:cNvPr id="4" name="Picture 3" descr="C:\Users\kumars\Desktop\Upload\PPT\9781284098204_CH02_FIGF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96173"/>
            <a:ext cx="6324600" cy="576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7829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z="4000" dirty="0" smtClean="0"/>
              <a:t>2.9 Application: Postfix Expression Evaluator</a:t>
            </a:r>
          </a:p>
        </p:txBody>
      </p:sp>
      <p:sp>
        <p:nvSpPr>
          <p:cNvPr id="49155" name="Rectangle 3"/>
          <p:cNvSpPr>
            <a:spLocks noGrp="1" noChangeArrowheads="1"/>
          </p:cNvSpPr>
          <p:nvPr>
            <p:ph type="body" idx="1"/>
          </p:nvPr>
        </p:nvSpPr>
        <p:spPr/>
        <p:txBody>
          <a:bodyPr/>
          <a:lstStyle/>
          <a:p>
            <a:pPr eaLnBrk="1" hangingPunct="1"/>
            <a:r>
              <a:rPr lang="en-US" altLang="en-US" sz="2800" dirty="0"/>
              <a:t>Postfix notation is a notation for writing arithmetic expressions in which the operators </a:t>
            </a:r>
            <a:r>
              <a:rPr lang="en-US" altLang="en-US" sz="2800" dirty="0" smtClean="0"/>
              <a:t>appear </a:t>
            </a:r>
            <a:r>
              <a:rPr lang="en-US" altLang="en-US" sz="2800" dirty="0"/>
              <a:t>after their operands. </a:t>
            </a:r>
            <a:endParaRPr lang="en-US" altLang="en-US" sz="2800" dirty="0" smtClean="0"/>
          </a:p>
          <a:p>
            <a:pPr eaLnBrk="1" hangingPunct="1"/>
            <a:r>
              <a:rPr lang="en-US" altLang="en-US" sz="2800" dirty="0" smtClean="0"/>
              <a:t>For </a:t>
            </a:r>
            <a:r>
              <a:rPr lang="en-US" altLang="en-US" sz="2800" dirty="0"/>
              <a:t>example, instead of writing </a:t>
            </a:r>
            <a:endParaRPr lang="en-US" altLang="en-US" sz="2800" dirty="0" smtClean="0"/>
          </a:p>
          <a:p>
            <a:pPr marL="0" indent="0" eaLnBrk="1" hangingPunct="1">
              <a:buNone/>
            </a:pPr>
            <a:r>
              <a:rPr lang="en-US" altLang="en-US" sz="2800" dirty="0" smtClean="0"/>
              <a:t>	(</a:t>
            </a:r>
            <a:r>
              <a:rPr lang="en-US" altLang="en-US" sz="2800" dirty="0"/>
              <a:t>2 + 14) × 23</a:t>
            </a:r>
          </a:p>
          <a:p>
            <a:pPr marL="0" indent="0" eaLnBrk="1" hangingPunct="1">
              <a:buNone/>
            </a:pPr>
            <a:r>
              <a:rPr lang="en-US" altLang="en-US" sz="2800" dirty="0"/>
              <a:t> </a:t>
            </a:r>
            <a:r>
              <a:rPr lang="en-US" altLang="en-US" sz="2800" dirty="0" smtClean="0"/>
              <a:t>  we </a:t>
            </a:r>
            <a:r>
              <a:rPr lang="en-US" altLang="en-US" sz="2800" dirty="0"/>
              <a:t>write</a:t>
            </a:r>
          </a:p>
          <a:p>
            <a:pPr marL="0" indent="0" eaLnBrk="1" hangingPunct="1">
              <a:buNone/>
            </a:pPr>
            <a:r>
              <a:rPr lang="en-US" altLang="en-US" sz="2800" dirty="0" smtClean="0"/>
              <a:t>	2  </a:t>
            </a:r>
            <a:r>
              <a:rPr lang="en-US" altLang="en-US" sz="2800" dirty="0"/>
              <a:t>14  +  23  ×</a:t>
            </a:r>
            <a:endParaRPr lang="en-US" altLang="en-US" sz="2800" dirty="0" smtClean="0"/>
          </a:p>
        </p:txBody>
      </p:sp>
    </p:spTree>
    <p:extLst>
      <p:ext uri="{BB962C8B-B14F-4D97-AF65-F5344CB8AC3E}">
        <p14:creationId xmlns:p14="http://schemas.microsoft.com/office/powerpoint/2010/main" val="7182249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Examples</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086" y="1905000"/>
            <a:ext cx="8229600" cy="2322576"/>
          </a:xfrm>
          <a:prstGeom prst="rect">
            <a:avLst/>
          </a:prstGeom>
        </p:spPr>
      </p:pic>
    </p:spTree>
    <p:extLst>
      <p:ext uri="{BB962C8B-B14F-4D97-AF65-F5344CB8AC3E}">
        <p14:creationId xmlns:p14="http://schemas.microsoft.com/office/powerpoint/2010/main" val="35453979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 </a:t>
            </a:r>
            <a:r>
              <a:rPr lang="en-US" sz="4000" dirty="0" smtClean="0"/>
              <a:t>Postfix </a:t>
            </a:r>
            <a:r>
              <a:rPr lang="en-US" sz="4000" dirty="0"/>
              <a:t>Expression Evaluation Algorithm </a:t>
            </a:r>
          </a:p>
        </p:txBody>
      </p:sp>
      <p:sp>
        <p:nvSpPr>
          <p:cNvPr id="3" name="Content Placeholder 2"/>
          <p:cNvSpPr>
            <a:spLocks noGrp="1"/>
          </p:cNvSpPr>
          <p:nvPr>
            <p:ph idx="1"/>
          </p:nvPr>
        </p:nvSpPr>
        <p:spPr/>
        <p:txBody>
          <a:bodyPr/>
          <a:lstStyle/>
          <a:p>
            <a:pPr marL="0" indent="0">
              <a:buNone/>
            </a:pPr>
            <a:r>
              <a:rPr lang="en-US" sz="1600" b="1" dirty="0" smtClean="0"/>
              <a:t>while </a:t>
            </a:r>
            <a:r>
              <a:rPr lang="en-US" sz="1600" b="1" dirty="0"/>
              <a:t>more items exist     </a:t>
            </a:r>
            <a:endParaRPr lang="en-US" sz="1600" b="1" dirty="0" smtClean="0"/>
          </a:p>
          <a:p>
            <a:pPr marL="0" indent="0">
              <a:buNone/>
            </a:pPr>
            <a:r>
              <a:rPr lang="en-US" sz="1600" b="1" dirty="0" smtClean="0"/>
              <a:t>    Get </a:t>
            </a:r>
            <a:r>
              <a:rPr lang="en-US" sz="1600" b="1" dirty="0"/>
              <a:t>an item    </a:t>
            </a:r>
            <a:endParaRPr lang="en-US" sz="1600" b="1" dirty="0" smtClean="0"/>
          </a:p>
          <a:p>
            <a:pPr marL="0" indent="0">
              <a:buNone/>
            </a:pPr>
            <a:r>
              <a:rPr lang="en-US" sz="1600" b="1" dirty="0" smtClean="0"/>
              <a:t>    if </a:t>
            </a:r>
            <a:r>
              <a:rPr lang="en-US" sz="1600" b="1" dirty="0"/>
              <a:t>item is an </a:t>
            </a:r>
            <a:r>
              <a:rPr lang="en-US" sz="1600" b="1" dirty="0" smtClean="0"/>
              <a:t>operand</a:t>
            </a:r>
          </a:p>
          <a:p>
            <a:pPr marL="0" indent="0">
              <a:buNone/>
            </a:pPr>
            <a:r>
              <a:rPr lang="en-US" sz="1600" b="1" dirty="0" smtClean="0"/>
              <a:t>        </a:t>
            </a:r>
            <a:r>
              <a:rPr lang="en-US" sz="1600" b="1" dirty="0" err="1"/>
              <a:t>stack.push</a:t>
            </a:r>
            <a:r>
              <a:rPr lang="en-US" sz="1600" b="1" dirty="0"/>
              <a:t>(item</a:t>
            </a:r>
            <a:r>
              <a:rPr lang="en-US" sz="1600" b="1" dirty="0" smtClean="0"/>
              <a:t>)</a:t>
            </a:r>
          </a:p>
          <a:p>
            <a:pPr marL="0" indent="0">
              <a:buNone/>
            </a:pPr>
            <a:r>
              <a:rPr lang="en-US" sz="1600" b="1" dirty="0" smtClean="0"/>
              <a:t>    else</a:t>
            </a:r>
          </a:p>
          <a:p>
            <a:pPr marL="0" indent="0">
              <a:buNone/>
            </a:pPr>
            <a:r>
              <a:rPr lang="en-US" sz="1600" b="1" dirty="0" smtClean="0"/>
              <a:t>       </a:t>
            </a:r>
            <a:r>
              <a:rPr lang="en-US" sz="1600" b="1" dirty="0"/>
              <a:t>operand2 = </a:t>
            </a:r>
            <a:r>
              <a:rPr lang="en-US" sz="1600" b="1" dirty="0" err="1"/>
              <a:t>stack.top</a:t>
            </a:r>
            <a:r>
              <a:rPr lang="en-US" sz="1600" b="1" dirty="0" smtClean="0"/>
              <a:t>()</a:t>
            </a:r>
          </a:p>
          <a:p>
            <a:pPr marL="0" indent="0">
              <a:buNone/>
            </a:pPr>
            <a:r>
              <a:rPr lang="en-US" sz="1600" b="1" dirty="0" smtClean="0"/>
              <a:t>       </a:t>
            </a:r>
            <a:r>
              <a:rPr lang="en-US" sz="1600" b="1" dirty="0" err="1"/>
              <a:t>stack.pop</a:t>
            </a:r>
            <a:r>
              <a:rPr lang="en-US" sz="1600" b="1" dirty="0" smtClean="0"/>
              <a:t>()</a:t>
            </a:r>
          </a:p>
          <a:p>
            <a:pPr marL="0" indent="0">
              <a:buNone/>
            </a:pPr>
            <a:r>
              <a:rPr lang="en-US" sz="1600" b="1" dirty="0" smtClean="0"/>
              <a:t>       </a:t>
            </a:r>
            <a:r>
              <a:rPr lang="en-US" sz="1600" b="1" dirty="0"/>
              <a:t>operand1 = </a:t>
            </a:r>
            <a:r>
              <a:rPr lang="en-US" sz="1600" b="1" dirty="0" err="1"/>
              <a:t>stack.top</a:t>
            </a:r>
            <a:r>
              <a:rPr lang="en-US" sz="1600" b="1" dirty="0" smtClean="0"/>
              <a:t>()</a:t>
            </a:r>
          </a:p>
          <a:p>
            <a:pPr marL="0" indent="0">
              <a:buNone/>
            </a:pPr>
            <a:r>
              <a:rPr lang="en-US" sz="1600" b="1" dirty="0" smtClean="0"/>
              <a:t>       </a:t>
            </a:r>
            <a:r>
              <a:rPr lang="en-US" sz="1600" b="1" dirty="0" err="1"/>
              <a:t>stack.pop</a:t>
            </a:r>
            <a:r>
              <a:rPr lang="en-US" sz="1600" b="1" dirty="0" smtClean="0"/>
              <a:t>()</a:t>
            </a:r>
          </a:p>
          <a:p>
            <a:pPr marL="0" indent="0">
              <a:buNone/>
            </a:pPr>
            <a:r>
              <a:rPr lang="en-US" sz="1600" b="1" dirty="0" smtClean="0"/>
              <a:t>       </a:t>
            </a:r>
            <a:r>
              <a:rPr lang="en-US" sz="1600" b="1" dirty="0"/>
              <a:t>Set result to (apply operation corresponding to item </a:t>
            </a:r>
            <a:endParaRPr lang="en-US" sz="1600" b="1" dirty="0" smtClean="0"/>
          </a:p>
          <a:p>
            <a:pPr marL="0" indent="0">
              <a:buNone/>
            </a:pPr>
            <a:r>
              <a:rPr lang="en-US" sz="1600" b="1" dirty="0"/>
              <a:t> </a:t>
            </a:r>
            <a:r>
              <a:rPr lang="en-US" sz="1600" b="1" dirty="0" smtClean="0"/>
              <a:t>                             to </a:t>
            </a:r>
            <a:r>
              <a:rPr lang="en-US" sz="1600" b="1" dirty="0"/>
              <a:t>operand1 and operand2</a:t>
            </a:r>
            <a:r>
              <a:rPr lang="en-US" sz="1600" b="1" dirty="0" smtClean="0"/>
              <a:t>)</a:t>
            </a:r>
          </a:p>
          <a:p>
            <a:pPr marL="0" indent="0">
              <a:buNone/>
            </a:pPr>
            <a:r>
              <a:rPr lang="en-US" sz="1600" b="1" dirty="0" smtClean="0"/>
              <a:t>       </a:t>
            </a:r>
            <a:r>
              <a:rPr lang="en-US" sz="1600" b="1" dirty="0" err="1"/>
              <a:t>stack.push</a:t>
            </a:r>
            <a:r>
              <a:rPr lang="en-US" sz="1600" b="1" dirty="0"/>
              <a:t>(result</a:t>
            </a:r>
            <a:r>
              <a:rPr lang="en-US" sz="1600" b="1" dirty="0" smtClean="0"/>
              <a:t>)</a:t>
            </a:r>
          </a:p>
          <a:p>
            <a:pPr marL="0" indent="0">
              <a:buNone/>
            </a:pPr>
            <a:r>
              <a:rPr lang="en-US" sz="1600" b="1" dirty="0" smtClean="0"/>
              <a:t> </a:t>
            </a:r>
            <a:r>
              <a:rPr lang="en-US" sz="1600" b="1" dirty="0"/>
              <a:t>result = </a:t>
            </a:r>
            <a:r>
              <a:rPr lang="en-US" sz="1600" b="1" dirty="0" err="1"/>
              <a:t>stack.top</a:t>
            </a:r>
            <a:r>
              <a:rPr lang="en-US" sz="1600" b="1" dirty="0" smtClean="0"/>
              <a:t>()</a:t>
            </a:r>
          </a:p>
          <a:p>
            <a:pPr marL="0" indent="0">
              <a:buNone/>
            </a:pPr>
            <a:r>
              <a:rPr lang="en-US" sz="1600" b="1" dirty="0" smtClean="0"/>
              <a:t> </a:t>
            </a:r>
            <a:r>
              <a:rPr lang="en-US" sz="1600" b="1" dirty="0" err="1"/>
              <a:t>stack.pop</a:t>
            </a:r>
            <a:r>
              <a:rPr lang="en-US" sz="1600" b="1" dirty="0" smtClean="0"/>
              <a:t>()</a:t>
            </a:r>
          </a:p>
          <a:p>
            <a:pPr marL="0" indent="0">
              <a:buNone/>
            </a:pPr>
            <a:r>
              <a:rPr lang="en-US" sz="1600" b="1" dirty="0" smtClean="0"/>
              <a:t> return </a:t>
            </a:r>
            <a:r>
              <a:rPr lang="en-US" sz="1600" b="1" dirty="0"/>
              <a:t>result </a:t>
            </a:r>
          </a:p>
          <a:p>
            <a:pPr marL="0" indent="0">
              <a:buNone/>
            </a:pPr>
            <a:r>
              <a:rPr lang="en-US" sz="1600" b="1" dirty="0"/>
              <a:t> </a:t>
            </a:r>
          </a:p>
        </p:txBody>
      </p:sp>
    </p:spTree>
    <p:extLst>
      <p:ext uri="{BB962C8B-B14F-4D97-AF65-F5344CB8AC3E}">
        <p14:creationId xmlns:p14="http://schemas.microsoft.com/office/powerpoint/2010/main" val="30153624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6069106" cy="3657600"/>
          </a:xfrm>
          <a:prstGeom prst="rect">
            <a:avLst/>
          </a:prstGeom>
        </p:spPr>
      </p:pic>
      <p:sp>
        <p:nvSpPr>
          <p:cNvPr id="2"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2240894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381000"/>
            <a:ext cx="4040188" cy="639762"/>
          </a:xfrm>
        </p:spPr>
        <p:txBody>
          <a:bodyPr/>
          <a:lstStyle/>
          <a:p>
            <a:r>
              <a:rPr lang="en-US" altLang="en-US" dirty="0" err="1">
                <a:latin typeface="Courier New" panose="02070309020205020404" pitchFamily="49" charset="0"/>
              </a:rPr>
              <a:t>FigureInterface</a:t>
            </a:r>
            <a:endParaRPr lang="en-US" dirty="0"/>
          </a:p>
        </p:txBody>
      </p:sp>
      <p:sp>
        <p:nvSpPr>
          <p:cNvPr id="3" name="Content Placeholder 2"/>
          <p:cNvSpPr>
            <a:spLocks noGrp="1"/>
          </p:cNvSpPr>
          <p:nvPr>
            <p:ph sz="half" idx="2"/>
          </p:nvPr>
        </p:nvSpPr>
        <p:spPr>
          <a:xfrm>
            <a:off x="457200" y="1295400"/>
            <a:ext cx="4040188" cy="3951288"/>
          </a:xfrm>
        </p:spPr>
        <p:txBody>
          <a:bodyPr/>
          <a:lstStyle/>
          <a:p>
            <a:pPr marL="0" indent="0">
              <a:buNone/>
            </a:pPr>
            <a:r>
              <a:rPr lang="en-US" sz="1200" b="1" dirty="0">
                <a:latin typeface="Courier New" panose="02070309020205020404" pitchFamily="49" charset="0"/>
                <a:cs typeface="Courier New" panose="02070309020205020404" pitchFamily="49" charset="0"/>
              </a:rPr>
              <a:t>package ch02.figures</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public interface </a:t>
            </a:r>
            <a:r>
              <a:rPr lang="en-US" sz="1200" b="1" dirty="0" err="1">
                <a:latin typeface="Courier New" panose="02070309020205020404" pitchFamily="49" charset="0"/>
                <a:cs typeface="Courier New" panose="02070309020205020404" pitchFamily="49" charset="0"/>
              </a:rPr>
              <a:t>FigureInterface</a:t>
            </a: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final </a:t>
            </a:r>
            <a:r>
              <a:rPr lang="en-US" sz="1200" b="1" dirty="0">
                <a:latin typeface="Courier New" panose="02070309020205020404" pitchFamily="49" charset="0"/>
                <a:cs typeface="Courier New" panose="02070309020205020404" pitchFamily="49" charset="0"/>
              </a:rPr>
              <a:t>double PI = 3.14</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double </a:t>
            </a:r>
            <a:r>
              <a:rPr lang="en-US" sz="1200" b="1" dirty="0">
                <a:latin typeface="Courier New" panose="02070309020205020404" pitchFamily="49" charset="0"/>
                <a:cs typeface="Courier New" panose="02070309020205020404" pitchFamily="49" charset="0"/>
              </a:rPr>
              <a:t>perimeter();</a:t>
            </a:r>
          </a:p>
          <a:p>
            <a:pPr marL="0" indent="0">
              <a:buNone/>
            </a:pPr>
            <a:r>
              <a:rPr lang="en-US" sz="1200" b="1" dirty="0" smtClean="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Returns perimeter of this figure</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double </a:t>
            </a:r>
            <a:r>
              <a:rPr lang="en-US" sz="1200" b="1" dirty="0">
                <a:latin typeface="Courier New" panose="02070309020205020404" pitchFamily="49" charset="0"/>
                <a:cs typeface="Courier New" panose="02070309020205020404" pitchFamily="49" charset="0"/>
              </a:rPr>
              <a:t>area();</a:t>
            </a:r>
          </a:p>
          <a:p>
            <a:pPr marL="0" indent="0">
              <a:buNone/>
            </a:pPr>
            <a:r>
              <a:rPr lang="en-US" sz="1200" b="1" dirty="0" smtClean="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Returns area of this figure.</a:t>
            </a:r>
          </a:p>
          <a:p>
            <a:pPr marL="0" indent="0">
              <a:buNone/>
            </a:pPr>
            <a:r>
              <a:rPr lang="en-US" sz="1200" b="1" dirty="0">
                <a:latin typeface="Courier New" panose="02070309020205020404" pitchFamily="49" charset="0"/>
                <a:cs typeface="Courier New" panose="02070309020205020404" pitchFamily="49" charset="0"/>
              </a:rPr>
              <a:t>}</a:t>
            </a:r>
          </a:p>
        </p:txBody>
      </p:sp>
      <p:sp>
        <p:nvSpPr>
          <p:cNvPr id="6" name="Text Placeholder 5"/>
          <p:cNvSpPr>
            <a:spLocks noGrp="1"/>
          </p:cNvSpPr>
          <p:nvPr>
            <p:ph type="body" sz="quarter" idx="3"/>
          </p:nvPr>
        </p:nvSpPr>
        <p:spPr>
          <a:xfrm>
            <a:off x="4645024" y="381000"/>
            <a:ext cx="4041775" cy="639762"/>
          </a:xfrm>
        </p:spPr>
        <p:txBody>
          <a:bodyPr/>
          <a:lstStyle/>
          <a:p>
            <a:r>
              <a:rPr lang="en-US" altLang="en-US" dirty="0">
                <a:latin typeface="Courier New" panose="02070309020205020404" pitchFamily="49" charset="0"/>
                <a:cs typeface="Courier New" panose="02070309020205020404" pitchFamily="49" charset="0"/>
              </a:rPr>
              <a:t>Circle </a:t>
            </a:r>
            <a:r>
              <a:rPr lang="en-US" altLang="en-US" dirty="0">
                <a:cs typeface="Courier New" panose="02070309020205020404" pitchFamily="49" charset="0"/>
              </a:rPr>
              <a:t>Class</a:t>
            </a:r>
            <a:endParaRPr lang="en-US" dirty="0"/>
          </a:p>
        </p:txBody>
      </p:sp>
      <p:sp>
        <p:nvSpPr>
          <p:cNvPr id="4" name="Content Placeholder 3"/>
          <p:cNvSpPr>
            <a:spLocks noGrp="1"/>
          </p:cNvSpPr>
          <p:nvPr>
            <p:ph sz="quarter" idx="4"/>
          </p:nvPr>
        </p:nvSpPr>
        <p:spPr>
          <a:xfrm>
            <a:off x="4645024" y="1295400"/>
            <a:ext cx="4041775" cy="3951288"/>
          </a:xfrm>
        </p:spPr>
        <p:txBody>
          <a:bodyPr/>
          <a:lstStyle/>
          <a:p>
            <a:pPr marL="0" indent="0">
              <a:buNone/>
            </a:pPr>
            <a:r>
              <a:rPr lang="en-US" sz="1200" b="1" dirty="0">
                <a:latin typeface="Courier New" panose="02070309020205020404" pitchFamily="49" charset="0"/>
                <a:cs typeface="Courier New" panose="02070309020205020404" pitchFamily="49" charset="0"/>
              </a:rPr>
              <a:t>package ch02.figures;</a:t>
            </a:r>
          </a:p>
          <a:p>
            <a:pPr marL="0" indent="0">
              <a:buNone/>
            </a:pP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public </a:t>
            </a:r>
            <a:r>
              <a:rPr lang="en-US" sz="1200" b="1" dirty="0">
                <a:latin typeface="Courier New" panose="02070309020205020404" pitchFamily="49" charset="0"/>
                <a:cs typeface="Courier New" panose="02070309020205020404" pitchFamily="49" charset="0"/>
              </a:rPr>
              <a:t>class Circle </a:t>
            </a:r>
            <a:r>
              <a:rPr lang="en-US" sz="1200" b="1" dirty="0" smtClean="0">
                <a:latin typeface="Courier New" panose="02070309020205020404" pitchFamily="49" charset="0"/>
                <a:cs typeface="Courier New" panose="02070309020205020404" pitchFamily="49" charset="0"/>
              </a:rPr>
              <a:t>implements             </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FigureInterface</a:t>
            </a: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protected </a:t>
            </a:r>
            <a:r>
              <a:rPr lang="en-US" sz="1200" b="1" dirty="0">
                <a:latin typeface="Courier New" panose="02070309020205020404" pitchFamily="49" charset="0"/>
                <a:cs typeface="Courier New" panose="02070309020205020404" pitchFamily="49" charset="0"/>
              </a:rPr>
              <a:t>double radius</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Circle(double radius)</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this.radius</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 radius;</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double perimeter()</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return(2 </a:t>
            </a:r>
            <a:r>
              <a:rPr lang="en-US" sz="1200" b="1" dirty="0">
                <a:latin typeface="Courier New" panose="02070309020205020404" pitchFamily="49" charset="0"/>
                <a:cs typeface="Courier New" panose="02070309020205020404" pitchFamily="49" charset="0"/>
              </a:rPr>
              <a:t>* PI * radius);</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double area()</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return(PI </a:t>
            </a:r>
            <a:r>
              <a:rPr lang="en-US" sz="1200" b="1" dirty="0">
                <a:latin typeface="Courier New" panose="02070309020205020404" pitchFamily="49" charset="0"/>
                <a:cs typeface="Courier New" panose="02070309020205020404" pitchFamily="49" charset="0"/>
              </a:rPr>
              <a:t>* radius * radius);</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91550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620" y="1676400"/>
            <a:ext cx="6182760" cy="3657600"/>
          </a:xfrm>
          <a:prstGeom prst="rect">
            <a:avLst/>
          </a:prstGeom>
        </p:spPr>
      </p:pic>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9139888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620" y="1676400"/>
            <a:ext cx="6182760" cy="3657600"/>
          </a:xfrm>
          <a:prstGeom prst="rect">
            <a:avLst/>
          </a:prstGeom>
        </p:spPr>
      </p:pic>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3429260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105" y="1676400"/>
            <a:ext cx="6213790" cy="3657600"/>
          </a:xfrm>
          <a:prstGeom prst="rect">
            <a:avLst/>
          </a:prstGeom>
        </p:spPr>
      </p:pic>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4220952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105" y="1676400"/>
            <a:ext cx="6213790" cy="3657600"/>
          </a:xfrm>
          <a:prstGeom prst="rect">
            <a:avLst/>
          </a:prstGeom>
        </p:spPr>
      </p:pic>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9354538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882" y="1676400"/>
            <a:ext cx="6198236" cy="3657600"/>
          </a:xfrm>
          <a:prstGeom prst="rect">
            <a:avLst/>
          </a:prstGeom>
        </p:spPr>
      </p:pic>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2138235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75" y="1676400"/>
            <a:ext cx="6175050" cy="3657600"/>
          </a:xfrm>
          <a:prstGeom prst="rect">
            <a:avLst/>
          </a:prstGeo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673159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52600"/>
            <a:ext cx="7727324" cy="3657600"/>
          </a:xfrm>
          <a:prstGeom prst="rect">
            <a:avLst/>
          </a:prstGeom>
        </p:spPr>
      </p:pic>
      <p:sp>
        <p:nvSpPr>
          <p:cNvPr id="3" name="Title 2"/>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5602725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t>Code and Demo</a:t>
            </a:r>
          </a:p>
        </p:txBody>
      </p:sp>
      <p:sp>
        <p:nvSpPr>
          <p:cNvPr id="47107" name="Rectangle 3"/>
          <p:cNvSpPr>
            <a:spLocks noGrp="1" noChangeArrowheads="1"/>
          </p:cNvSpPr>
          <p:nvPr>
            <p:ph type="body" idx="1"/>
          </p:nvPr>
        </p:nvSpPr>
        <p:spPr/>
        <p:txBody>
          <a:bodyPr/>
          <a:lstStyle/>
          <a:p>
            <a:pPr eaLnBrk="1" hangingPunct="1"/>
            <a:r>
              <a:rPr lang="en-US" altLang="en-US" sz="2800" dirty="0" smtClean="0"/>
              <a:t>Instructors can now walk through and demonstrate the code contained in </a:t>
            </a:r>
            <a:r>
              <a:rPr lang="en-US" altLang="en-US" sz="2800" dirty="0" smtClean="0">
                <a:latin typeface="Courier New" panose="02070309020205020404" pitchFamily="49" charset="0"/>
                <a:cs typeface="Courier New" panose="02070309020205020404" pitchFamily="49" charset="0"/>
              </a:rPr>
              <a:t>PostFixEvaluator.java</a:t>
            </a:r>
            <a:r>
              <a:rPr lang="en-US" altLang="en-US" sz="2800" dirty="0" smtClean="0"/>
              <a:t> from the </a:t>
            </a:r>
            <a:r>
              <a:rPr lang="en-US" altLang="en-US" sz="2800" dirty="0" smtClean="0">
                <a:latin typeface="Courier New" panose="02070309020205020404" pitchFamily="49" charset="0"/>
                <a:cs typeface="Courier New" panose="02070309020205020404" pitchFamily="49" charset="0"/>
              </a:rPr>
              <a:t>ch02.postfix</a:t>
            </a:r>
            <a:r>
              <a:rPr lang="en-US" altLang="en-US" sz="2800" dirty="0" smtClean="0"/>
              <a:t> package and </a:t>
            </a:r>
            <a:r>
              <a:rPr lang="en-US" altLang="en-US" sz="2800" dirty="0" smtClean="0">
                <a:latin typeface="Courier New" panose="02070309020205020404" pitchFamily="49" charset="0"/>
                <a:cs typeface="Courier New" panose="02070309020205020404" pitchFamily="49" charset="0"/>
              </a:rPr>
              <a:t>PFixCLI.java</a:t>
            </a:r>
            <a:r>
              <a:rPr lang="en-US" altLang="en-US" sz="2800" dirty="0" smtClean="0"/>
              <a:t> and/or </a:t>
            </a:r>
            <a:r>
              <a:rPr lang="en-US" altLang="en-US" sz="2800" dirty="0" smtClean="0">
                <a:latin typeface="Courier New" panose="02070309020205020404" pitchFamily="49" charset="0"/>
                <a:cs typeface="Courier New" panose="02070309020205020404" pitchFamily="49" charset="0"/>
              </a:rPr>
              <a:t>PFixGUI.java</a:t>
            </a:r>
            <a:r>
              <a:rPr lang="en-US" altLang="en-US" sz="2800" dirty="0"/>
              <a:t> </a:t>
            </a:r>
            <a:r>
              <a:rPr lang="en-US" altLang="en-US" sz="2800" dirty="0" smtClean="0"/>
              <a:t>from the </a:t>
            </a:r>
            <a:r>
              <a:rPr lang="en-US" altLang="en-US" sz="2800" dirty="0" smtClean="0">
                <a:latin typeface="Courier New" panose="02070309020205020404" pitchFamily="49" charset="0"/>
                <a:cs typeface="Courier New" panose="02070309020205020404" pitchFamily="49" charset="0"/>
              </a:rPr>
              <a:t>ch02.apps</a:t>
            </a:r>
            <a:r>
              <a:rPr lang="en-US" altLang="en-US" sz="2800" dirty="0" smtClean="0"/>
              <a:t> package.</a:t>
            </a:r>
          </a:p>
        </p:txBody>
      </p:sp>
    </p:spTree>
    <p:extLst>
      <p:ext uri="{BB962C8B-B14F-4D97-AF65-F5344CB8AC3E}">
        <p14:creationId xmlns:p14="http://schemas.microsoft.com/office/powerpoint/2010/main" val="5717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763" y="76200"/>
            <a:ext cx="8229600" cy="1143000"/>
          </a:xfrm>
        </p:spPr>
        <p:txBody>
          <a:bodyPr/>
          <a:lstStyle/>
          <a:p>
            <a:r>
              <a:rPr lang="en-US" sz="4000" dirty="0" smtClean="0"/>
              <a:t>2.10 Stack Variations</a:t>
            </a:r>
            <a:endParaRPr lang="en-US" sz="4000" dirty="0"/>
          </a:p>
        </p:txBody>
      </p:sp>
      <p:sp>
        <p:nvSpPr>
          <p:cNvPr id="3" name="Content Placeholder 2"/>
          <p:cNvSpPr>
            <a:spLocks noGrp="1"/>
          </p:cNvSpPr>
          <p:nvPr>
            <p:ph idx="1"/>
          </p:nvPr>
        </p:nvSpPr>
        <p:spPr>
          <a:xfrm>
            <a:off x="430763" y="1295400"/>
            <a:ext cx="8229600" cy="4525963"/>
          </a:xfrm>
        </p:spPr>
        <p:txBody>
          <a:bodyPr/>
          <a:lstStyle/>
          <a:p>
            <a:r>
              <a:rPr lang="en-US" dirty="0" smtClean="0"/>
              <a:t>Changes we could make to our Stack</a:t>
            </a:r>
          </a:p>
          <a:p>
            <a:pPr lvl="1"/>
            <a:r>
              <a:rPr lang="en-US" dirty="0" smtClean="0"/>
              <a:t>Use stacks of class </a:t>
            </a:r>
            <a:r>
              <a:rPr lang="en-US" dirty="0" smtClean="0">
                <a:latin typeface="Courier New" panose="02070309020205020404" pitchFamily="49" charset="0"/>
                <a:cs typeface="Courier New" panose="02070309020205020404" pitchFamily="49" charset="0"/>
              </a:rPr>
              <a:t>Object</a:t>
            </a:r>
            <a:r>
              <a:rPr lang="en-US" dirty="0" smtClean="0"/>
              <a:t> instead of generic stacks</a:t>
            </a:r>
          </a:p>
          <a:p>
            <a:pPr lvl="1"/>
            <a:r>
              <a:rPr lang="en-US" dirty="0" smtClean="0"/>
              <a:t>Implement the classic </a:t>
            </a:r>
            <a:r>
              <a:rPr lang="en-US" i="1" dirty="0" smtClean="0"/>
              <a:t>pop</a:t>
            </a:r>
            <a:r>
              <a:rPr lang="en-US" dirty="0" smtClean="0"/>
              <a:t> operation (both remove and return top element) instead of the combination of </a:t>
            </a:r>
            <a:r>
              <a:rPr lang="en-US" i="1" dirty="0" smtClean="0"/>
              <a:t>pop</a:t>
            </a:r>
            <a:r>
              <a:rPr lang="en-US" dirty="0" smtClean="0"/>
              <a:t> and </a:t>
            </a:r>
            <a:r>
              <a:rPr lang="en-US" i="1" dirty="0" smtClean="0"/>
              <a:t>top</a:t>
            </a:r>
            <a:r>
              <a:rPr lang="en-US" dirty="0" smtClean="0"/>
              <a:t> operations</a:t>
            </a:r>
          </a:p>
          <a:p>
            <a:pPr lvl="1"/>
            <a:r>
              <a:rPr lang="en-US" dirty="0" smtClean="0"/>
              <a:t>Instead of throwing exceptions we could</a:t>
            </a:r>
          </a:p>
          <a:p>
            <a:pPr lvl="2"/>
            <a:r>
              <a:rPr lang="en-US" dirty="0" smtClean="0"/>
              <a:t>for example, state as a precondition that </a:t>
            </a:r>
            <a:r>
              <a:rPr lang="en-US" i="1" dirty="0" smtClean="0"/>
              <a:t>pop</a:t>
            </a:r>
            <a:r>
              <a:rPr lang="en-US" dirty="0" smtClean="0"/>
              <a:t> will not be called on an empty stack</a:t>
            </a:r>
          </a:p>
          <a:p>
            <a:pPr lvl="2"/>
            <a:r>
              <a:rPr lang="en-US" dirty="0" smtClean="0"/>
              <a:t>for example, state that </a:t>
            </a:r>
            <a:r>
              <a:rPr lang="en-US" i="1" dirty="0" smtClean="0"/>
              <a:t>pop</a:t>
            </a:r>
            <a:r>
              <a:rPr lang="en-US" dirty="0" smtClean="0"/>
              <a:t> returns a boolean indicating success</a:t>
            </a:r>
            <a:endParaRPr lang="en-US" dirty="0"/>
          </a:p>
        </p:txBody>
      </p:sp>
    </p:spTree>
    <p:extLst>
      <p:ext uri="{BB962C8B-B14F-4D97-AF65-F5344CB8AC3E}">
        <p14:creationId xmlns:p14="http://schemas.microsoft.com/office/powerpoint/2010/main" val="39417255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Java Collections Framework </a:t>
            </a:r>
            <a:r>
              <a:rPr lang="en-US" sz="4000" dirty="0" smtClean="0">
                <a:latin typeface="Courier New" panose="02070309020205020404" pitchFamily="49" charset="0"/>
                <a:cs typeface="Courier New" panose="02070309020205020404" pitchFamily="49" charset="0"/>
              </a:rPr>
              <a:t>Stack</a:t>
            </a:r>
            <a:endParaRPr lang="en-US" sz="4000"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35429" y="1600200"/>
            <a:ext cx="8229600" cy="4525963"/>
          </a:xfrm>
        </p:spPr>
        <p:txBody>
          <a:bodyPr/>
          <a:lstStyle/>
          <a:p>
            <a:r>
              <a:rPr lang="en-US" sz="2800" dirty="0" smtClean="0"/>
              <a:t>extends the </a:t>
            </a:r>
            <a:r>
              <a:rPr lang="en-US" sz="2800" dirty="0" smtClean="0">
                <a:latin typeface="Courier New" panose="02070309020205020404" pitchFamily="49" charset="0"/>
                <a:cs typeface="Courier New" panose="02070309020205020404" pitchFamily="49" charset="0"/>
              </a:rPr>
              <a:t>Vector</a:t>
            </a:r>
            <a:r>
              <a:rPr lang="en-US" sz="2800" dirty="0" smtClean="0"/>
              <a:t> class which extends the </a:t>
            </a:r>
            <a:r>
              <a:rPr lang="en-US" sz="2800" dirty="0" smtClean="0">
                <a:latin typeface="Courier New" panose="02070309020205020404" pitchFamily="49" charset="0"/>
                <a:cs typeface="Courier New" panose="02070309020205020404" pitchFamily="49" charset="0"/>
              </a:rPr>
              <a:t>Object</a:t>
            </a:r>
            <a:r>
              <a:rPr lang="en-US" sz="2800" dirty="0" smtClean="0"/>
              <a:t> class</a:t>
            </a:r>
          </a:p>
          <a:p>
            <a:pPr lvl="1"/>
            <a:r>
              <a:rPr lang="en-US" sz="2400" dirty="0" smtClean="0"/>
              <a:t>inherits several useful operations such </a:t>
            </a:r>
            <a:r>
              <a:rPr lang="en-US" sz="2400" dirty="0"/>
              <a:t>as  </a:t>
            </a:r>
            <a:r>
              <a:rPr lang="en-US" sz="2400" dirty="0" smtClean="0">
                <a:latin typeface="Courier New" panose="02070309020205020404" pitchFamily="49" charset="0"/>
                <a:cs typeface="Courier New" panose="02070309020205020404" pitchFamily="49" charset="0"/>
              </a:rPr>
              <a:t>capacity</a:t>
            </a:r>
            <a:r>
              <a:rPr lang="en-US" sz="2400" dirty="0"/>
              <a:t>, </a:t>
            </a:r>
            <a:r>
              <a:rPr lang="en-US" sz="2400" dirty="0">
                <a:latin typeface="Courier New" panose="02070309020205020404" pitchFamily="49" charset="0"/>
                <a:cs typeface="Courier New" panose="02070309020205020404" pitchFamily="49" charset="0"/>
              </a:rPr>
              <a:t>clear</a:t>
            </a:r>
            <a:r>
              <a:rPr lang="en-US" sz="2400" dirty="0"/>
              <a:t>, </a:t>
            </a:r>
            <a:r>
              <a:rPr lang="en-US" sz="2400" dirty="0">
                <a:latin typeface="Courier New" panose="02070309020205020404" pitchFamily="49" charset="0"/>
                <a:cs typeface="Courier New" panose="02070309020205020404" pitchFamily="49" charset="0"/>
              </a:rPr>
              <a:t>clone</a:t>
            </a:r>
            <a:r>
              <a:rPr lang="en-US" sz="2400" dirty="0"/>
              <a:t>, </a:t>
            </a:r>
            <a:r>
              <a:rPr lang="en-US" sz="2400" dirty="0">
                <a:latin typeface="Courier New" panose="02070309020205020404" pitchFamily="49" charset="0"/>
                <a:cs typeface="Courier New" panose="02070309020205020404" pitchFamily="49" charset="0"/>
              </a:rPr>
              <a:t>contains</a:t>
            </a:r>
            <a:r>
              <a:rPr lang="en-US" sz="2400" dirty="0"/>
              <a:t>, </a:t>
            </a:r>
            <a:r>
              <a:rPr lang="en-US" sz="2400" dirty="0" smtClean="0">
                <a:latin typeface="Courier New" panose="02070309020205020404" pitchFamily="49" charset="0"/>
                <a:cs typeface="Courier New" panose="02070309020205020404" pitchFamily="49" charset="0"/>
              </a:rPr>
              <a:t>isEmpty</a:t>
            </a:r>
            <a:r>
              <a:rPr lang="en-US" sz="2400" dirty="0"/>
              <a:t>, </a:t>
            </a:r>
            <a:r>
              <a:rPr lang="en-US" sz="2400" dirty="0" err="1">
                <a:latin typeface="Courier New" panose="02070309020205020404" pitchFamily="49" charset="0"/>
                <a:cs typeface="Courier New" panose="02070309020205020404" pitchFamily="49" charset="0"/>
              </a:rPr>
              <a:t>toArray</a:t>
            </a:r>
            <a:r>
              <a:rPr lang="en-US" sz="2400" dirty="0"/>
              <a:t>, and </a:t>
            </a:r>
            <a:r>
              <a:rPr lang="en-US" sz="2400" dirty="0" smtClean="0">
                <a:latin typeface="Courier New" panose="02070309020205020404" pitchFamily="49" charset="0"/>
                <a:cs typeface="Courier New" panose="02070309020205020404" pitchFamily="49" charset="0"/>
              </a:rPr>
              <a:t>toString</a:t>
            </a:r>
            <a:r>
              <a:rPr lang="en-US" sz="2400" dirty="0" smtClean="0"/>
              <a:t>.</a:t>
            </a:r>
          </a:p>
          <a:p>
            <a:r>
              <a:rPr lang="en-US" sz="2800" dirty="0" smtClean="0"/>
              <a:t>in addition to our </a:t>
            </a:r>
            <a:r>
              <a:rPr lang="en-US" sz="2800" dirty="0" smtClean="0">
                <a:latin typeface="Courier New" panose="02070309020205020404" pitchFamily="49" charset="0"/>
                <a:cs typeface="Courier New" panose="02070309020205020404" pitchFamily="49" charset="0"/>
              </a:rPr>
              <a:t>push</a:t>
            </a:r>
            <a:r>
              <a:rPr lang="en-US" sz="2800" dirty="0" smtClean="0"/>
              <a:t> and </a:t>
            </a:r>
            <a:r>
              <a:rPr lang="en-US" sz="2800" dirty="0" smtClean="0">
                <a:latin typeface="Courier New" panose="02070309020205020404" pitchFamily="49" charset="0"/>
                <a:cs typeface="Courier New" panose="02070309020205020404" pitchFamily="49" charset="0"/>
              </a:rPr>
              <a:t>top</a:t>
            </a:r>
            <a:r>
              <a:rPr lang="en-US" sz="2800" dirty="0" smtClean="0"/>
              <a:t> methods, implements</a:t>
            </a:r>
          </a:p>
          <a:p>
            <a:pPr lvl="1"/>
            <a:r>
              <a:rPr lang="en-US" sz="2400" dirty="0"/>
              <a:t>the classic </a:t>
            </a:r>
            <a:r>
              <a:rPr lang="en-US" sz="2400" i="1" dirty="0"/>
              <a:t>pop</a:t>
            </a:r>
            <a:r>
              <a:rPr lang="en-US" sz="2400" dirty="0"/>
              <a:t> operation (both remove and return top element</a:t>
            </a:r>
            <a:r>
              <a:rPr lang="en-US" sz="2400" dirty="0" smtClean="0"/>
              <a:t>)</a:t>
            </a:r>
          </a:p>
          <a:p>
            <a:pPr lvl="1"/>
            <a:r>
              <a:rPr lang="en-US" sz="2400" dirty="0" smtClean="0"/>
              <a:t>a </a:t>
            </a:r>
            <a:r>
              <a:rPr lang="en-US" sz="2400" i="1" dirty="0" smtClean="0"/>
              <a:t>search</a:t>
            </a:r>
            <a:r>
              <a:rPr lang="en-US" sz="2400" dirty="0" smtClean="0"/>
              <a:t> operation that returns the position of a specified object in the stack</a:t>
            </a:r>
            <a:endParaRPr lang="en-US" sz="2400" dirty="0"/>
          </a:p>
        </p:txBody>
      </p:sp>
    </p:spTree>
    <p:extLst>
      <p:ext uri="{BB962C8B-B14F-4D97-AF65-F5344CB8AC3E}">
        <p14:creationId xmlns:p14="http://schemas.microsoft.com/office/powerpoint/2010/main" val="368811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381000"/>
            <a:ext cx="4040188" cy="639762"/>
          </a:xfrm>
        </p:spPr>
        <p:txBody>
          <a:bodyPr/>
          <a:lstStyle/>
          <a:p>
            <a:r>
              <a:rPr lang="en-US" altLang="en-US" dirty="0" err="1">
                <a:latin typeface="Courier New" panose="02070309020205020404" pitchFamily="49" charset="0"/>
              </a:rPr>
              <a:t>FigureInterface</a:t>
            </a:r>
            <a:endParaRPr lang="en-US" dirty="0"/>
          </a:p>
        </p:txBody>
      </p:sp>
      <p:sp>
        <p:nvSpPr>
          <p:cNvPr id="3" name="Content Placeholder 2"/>
          <p:cNvSpPr>
            <a:spLocks noGrp="1"/>
          </p:cNvSpPr>
          <p:nvPr>
            <p:ph sz="half" idx="2"/>
          </p:nvPr>
        </p:nvSpPr>
        <p:spPr>
          <a:xfrm>
            <a:off x="457200" y="1295400"/>
            <a:ext cx="4040188" cy="3951288"/>
          </a:xfrm>
        </p:spPr>
        <p:txBody>
          <a:bodyPr/>
          <a:lstStyle/>
          <a:p>
            <a:pPr marL="0" indent="0">
              <a:buNone/>
            </a:pPr>
            <a:r>
              <a:rPr lang="en-US" sz="1200" b="1" dirty="0">
                <a:latin typeface="Courier New" panose="02070309020205020404" pitchFamily="49" charset="0"/>
                <a:cs typeface="Courier New" panose="02070309020205020404" pitchFamily="49" charset="0"/>
              </a:rPr>
              <a:t>package ch02.figures</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public interface </a:t>
            </a:r>
            <a:r>
              <a:rPr lang="en-US" sz="1200" b="1" dirty="0" err="1">
                <a:latin typeface="Courier New" panose="02070309020205020404" pitchFamily="49" charset="0"/>
                <a:cs typeface="Courier New" panose="02070309020205020404" pitchFamily="49" charset="0"/>
              </a:rPr>
              <a:t>FigureInterface</a:t>
            </a: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final </a:t>
            </a:r>
            <a:r>
              <a:rPr lang="en-US" sz="1200" b="1" dirty="0">
                <a:latin typeface="Courier New" panose="02070309020205020404" pitchFamily="49" charset="0"/>
                <a:cs typeface="Courier New" panose="02070309020205020404" pitchFamily="49" charset="0"/>
              </a:rPr>
              <a:t>double PI = 3.14</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double </a:t>
            </a:r>
            <a:r>
              <a:rPr lang="en-US" sz="1200" b="1" dirty="0">
                <a:latin typeface="Courier New" panose="02070309020205020404" pitchFamily="49" charset="0"/>
                <a:cs typeface="Courier New" panose="02070309020205020404" pitchFamily="49" charset="0"/>
              </a:rPr>
              <a:t>perimeter();</a:t>
            </a:r>
          </a:p>
          <a:p>
            <a:pPr marL="0" indent="0">
              <a:buNone/>
            </a:pPr>
            <a:r>
              <a:rPr lang="en-US" sz="1200" b="1" dirty="0" smtClean="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Returns perimeter of this figure</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double </a:t>
            </a:r>
            <a:r>
              <a:rPr lang="en-US" sz="1200" b="1" dirty="0">
                <a:latin typeface="Courier New" panose="02070309020205020404" pitchFamily="49" charset="0"/>
                <a:cs typeface="Courier New" panose="02070309020205020404" pitchFamily="49" charset="0"/>
              </a:rPr>
              <a:t>area();</a:t>
            </a:r>
          </a:p>
          <a:p>
            <a:pPr marL="0" indent="0">
              <a:buNone/>
            </a:pPr>
            <a:r>
              <a:rPr lang="en-US" sz="1200" b="1" dirty="0" smtClean="0">
                <a:latin typeface="Courier New" panose="02070309020205020404" pitchFamily="49" charset="0"/>
                <a:cs typeface="Courier New" panose="02070309020205020404" pitchFamily="49" charset="0"/>
              </a:rPr>
              <a:t>   // </a:t>
            </a:r>
            <a:r>
              <a:rPr lang="en-US" sz="1200" b="1" dirty="0">
                <a:latin typeface="Courier New" panose="02070309020205020404" pitchFamily="49" charset="0"/>
                <a:cs typeface="Courier New" panose="02070309020205020404" pitchFamily="49" charset="0"/>
              </a:rPr>
              <a:t>Returns area of this figure.</a:t>
            </a:r>
          </a:p>
          <a:p>
            <a:pPr marL="0" indent="0">
              <a:buNone/>
            </a:pPr>
            <a:r>
              <a:rPr lang="en-US" sz="1200" b="1" dirty="0">
                <a:latin typeface="Courier New" panose="02070309020205020404" pitchFamily="49" charset="0"/>
                <a:cs typeface="Courier New" panose="02070309020205020404" pitchFamily="49" charset="0"/>
              </a:rPr>
              <a:t>}</a:t>
            </a:r>
          </a:p>
        </p:txBody>
      </p:sp>
      <p:sp>
        <p:nvSpPr>
          <p:cNvPr id="6" name="Text Placeholder 5"/>
          <p:cNvSpPr>
            <a:spLocks noGrp="1"/>
          </p:cNvSpPr>
          <p:nvPr>
            <p:ph type="body" sz="quarter" idx="3"/>
          </p:nvPr>
        </p:nvSpPr>
        <p:spPr>
          <a:xfrm>
            <a:off x="4645024" y="381000"/>
            <a:ext cx="4041775" cy="639762"/>
          </a:xfrm>
        </p:spPr>
        <p:txBody>
          <a:bodyPr/>
          <a:lstStyle/>
          <a:p>
            <a:r>
              <a:rPr lang="en-US" altLang="en-US" dirty="0" smtClean="0">
                <a:latin typeface="Courier New" panose="02070309020205020404" pitchFamily="49" charset="0"/>
                <a:cs typeface="Courier New" panose="02070309020205020404" pitchFamily="49" charset="0"/>
              </a:rPr>
              <a:t>Rectangle </a:t>
            </a:r>
            <a:r>
              <a:rPr lang="en-US" altLang="en-US" dirty="0">
                <a:cs typeface="Courier New" panose="02070309020205020404" pitchFamily="49" charset="0"/>
              </a:rPr>
              <a:t>Class</a:t>
            </a:r>
            <a:endParaRPr lang="en-US" dirty="0"/>
          </a:p>
        </p:txBody>
      </p:sp>
      <p:sp>
        <p:nvSpPr>
          <p:cNvPr id="4" name="Content Placeholder 3"/>
          <p:cNvSpPr>
            <a:spLocks noGrp="1"/>
          </p:cNvSpPr>
          <p:nvPr>
            <p:ph sz="quarter" idx="4"/>
          </p:nvPr>
        </p:nvSpPr>
        <p:spPr>
          <a:xfrm>
            <a:off x="4645024" y="1295400"/>
            <a:ext cx="4041775" cy="3951288"/>
          </a:xfrm>
        </p:spPr>
        <p:txBody>
          <a:bodyPr/>
          <a:lstStyle/>
          <a:p>
            <a:pPr marL="0" indent="0">
              <a:buNone/>
            </a:pPr>
            <a:r>
              <a:rPr lang="en-US" sz="1200" b="1" dirty="0">
                <a:latin typeface="Courier New" panose="02070309020205020404" pitchFamily="49" charset="0"/>
                <a:cs typeface="Courier New" panose="02070309020205020404" pitchFamily="49" charset="0"/>
              </a:rPr>
              <a:t>package ch02.figures</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public class Rectangle implements </a:t>
            </a: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FigureInterface</a:t>
            </a: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protected </a:t>
            </a:r>
            <a:r>
              <a:rPr lang="en-US" sz="1200" b="1" dirty="0">
                <a:latin typeface="Courier New" panose="02070309020205020404" pitchFamily="49" charset="0"/>
                <a:cs typeface="Courier New" panose="02070309020205020404" pitchFamily="49" charset="0"/>
              </a:rPr>
              <a:t>double length, width;</a:t>
            </a:r>
          </a:p>
          <a:p>
            <a:pPr marL="0" indent="0">
              <a:buNone/>
            </a:pP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Rectangle(double length,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double </a:t>
            </a:r>
            <a:r>
              <a:rPr lang="en-US" sz="1200" b="1" dirty="0">
                <a:latin typeface="Courier New" panose="02070309020205020404" pitchFamily="49" charset="0"/>
                <a:cs typeface="Courier New" panose="02070309020205020404" pitchFamily="49" charset="0"/>
              </a:rPr>
              <a:t>width)</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this.length</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 length;</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this.width</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 width;</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double perimeter()</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return(2 </a:t>
            </a:r>
            <a:r>
              <a:rPr lang="en-US" sz="1200" b="1" dirty="0">
                <a:latin typeface="Courier New" panose="02070309020205020404" pitchFamily="49" charset="0"/>
                <a:cs typeface="Courier New" panose="02070309020205020404" pitchFamily="49" charset="0"/>
              </a:rPr>
              <a:t>* (length + width));</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double area()</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return(length </a:t>
            </a:r>
            <a:r>
              <a:rPr lang="en-US" sz="1200" b="1" dirty="0">
                <a:latin typeface="Courier New" panose="02070309020205020404" pitchFamily="49" charset="0"/>
                <a:cs typeface="Courier New" panose="02070309020205020404" pitchFamily="49" charset="0"/>
              </a:rPr>
              <a:t>* width);</a:t>
            </a:r>
          </a:p>
          <a:p>
            <a:pPr marL="0" indent="0">
              <a:buNone/>
            </a:pPr>
            <a:r>
              <a:rPr lang="en-US" sz="1200" b="1" dirty="0" smtClean="0">
                <a:latin typeface="Courier New" panose="02070309020205020404" pitchFamily="49" charset="0"/>
                <a:cs typeface="Courier New" panose="02070309020205020404" pitchFamily="49" charset="0"/>
              </a:rPr>
              <a:t>  }</a:t>
            </a: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4222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11364</TotalTime>
  <Words>4320</Words>
  <Application>Microsoft Office PowerPoint</Application>
  <PresentationFormat>On-screen Show (4:3)</PresentationFormat>
  <Paragraphs>798</Paragraphs>
  <Slides>89</Slides>
  <Notes>71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4" baseType="lpstr">
      <vt:lpstr>Arial</vt:lpstr>
      <vt:lpstr>Calibri</vt:lpstr>
      <vt:lpstr>Courier New</vt:lpstr>
      <vt:lpstr>Default Design</vt:lpstr>
      <vt:lpstr>Image</vt:lpstr>
      <vt:lpstr>               Chapter 2  The Stack ADT</vt:lpstr>
      <vt:lpstr>Chapter 2: The Stack ADT</vt:lpstr>
      <vt:lpstr>2.1 Abstraction</vt:lpstr>
      <vt:lpstr>ADT Perspectives or Levels</vt:lpstr>
      <vt:lpstr>Preconditions and Postconditions</vt:lpstr>
      <vt:lpstr>Java: Abstract Method</vt:lpstr>
      <vt:lpstr>Java Interfaces</vt:lpstr>
      <vt:lpstr>PowerPoint Presentation</vt:lpstr>
      <vt:lpstr>PowerPoint Presentation</vt:lpstr>
      <vt:lpstr>UML Class Diagram</vt:lpstr>
      <vt:lpstr>Benefits from Using Interfaces</vt:lpstr>
      <vt:lpstr>Interface-Based Polymorphism</vt:lpstr>
      <vt:lpstr>PowerPoint Presentation</vt:lpstr>
      <vt:lpstr>2.2 The Stack</vt:lpstr>
      <vt:lpstr>Operations on Stacks</vt:lpstr>
      <vt:lpstr>PowerPoint Presentation</vt:lpstr>
      <vt:lpstr>Using Stacks</vt:lpstr>
      <vt:lpstr>2.3 Collection Elements</vt:lpstr>
      <vt:lpstr>How can we implement stacks that hold different types of elements?</vt:lpstr>
      <vt:lpstr>How can we implement stacks that hold different types of elements?</vt:lpstr>
      <vt:lpstr>Collections of Class Object</vt:lpstr>
      <vt:lpstr>How can we implement stacks that hold different types of elements?</vt:lpstr>
      <vt:lpstr>How can we implement stacks that hold different types of elements?</vt:lpstr>
      <vt:lpstr>Generic Collections</vt:lpstr>
      <vt:lpstr>2.4 The Stack Interface</vt:lpstr>
      <vt:lpstr>Exceptional Situations</vt:lpstr>
      <vt:lpstr>StackInterface</vt:lpstr>
      <vt:lpstr>Example Use of a Stack</vt:lpstr>
      <vt:lpstr>2.5 Array-Based Implementations</vt:lpstr>
      <vt:lpstr>The beginning of the ArrayBoundedStack Class</vt:lpstr>
      <vt:lpstr>Visualizing the stack</vt:lpstr>
      <vt:lpstr>Definitions of Stack Operations</vt:lpstr>
      <vt:lpstr>Definitions of Stack Operations</vt:lpstr>
      <vt:lpstr>Definitions of Stack Operations</vt:lpstr>
      <vt:lpstr>PowerPoint Presentation</vt:lpstr>
      <vt:lpstr>The beginning of the ArrayListStack Class</vt:lpstr>
      <vt:lpstr>Definitions of Stack Operations</vt:lpstr>
      <vt:lpstr>Definitions of Stack Operations</vt:lpstr>
      <vt:lpstr>2.6 Application: Balanced Expressions</vt:lpstr>
      <vt:lpstr>Examples</vt:lpstr>
      <vt:lpstr>The Balanced Class</vt:lpstr>
      <vt:lpstr>The test method</vt:lpstr>
      <vt:lpstr>The test method</vt:lpstr>
      <vt:lpstr>Test for Well-Formed Expression Algorithm (String expression) </vt:lpstr>
      <vt:lpstr>Expansion of   “Process the current character” </vt:lpstr>
      <vt:lpstr>Code and Demo</vt:lpstr>
      <vt:lpstr>Program Architecture</vt:lpstr>
      <vt:lpstr>2.7 Introduction to Linked Lists</vt:lpstr>
      <vt:lpstr>Nodes of a Linked-List</vt:lpstr>
      <vt:lpstr>LLNode  Class</vt:lpstr>
      <vt:lpstr>Using the LLNode class</vt:lpstr>
      <vt:lpstr>Traversal of a Linked List</vt:lpstr>
      <vt:lpstr>Tracing a Traversal (part 1)</vt:lpstr>
      <vt:lpstr>Tracing a Traversal (part 2)</vt:lpstr>
      <vt:lpstr>Tracing a Traversal (part 3)</vt:lpstr>
      <vt:lpstr>Tracing a Traversal (part 4)</vt:lpstr>
      <vt:lpstr>Three general cases of insertion</vt:lpstr>
      <vt:lpstr>Insertion at the front (part 1)</vt:lpstr>
      <vt:lpstr>Insertion at the front (part 2)</vt:lpstr>
      <vt:lpstr>Insertion at the front (part 3)</vt:lpstr>
      <vt:lpstr>Insertion at front of an empty list</vt:lpstr>
      <vt:lpstr>2.8 A Link-Based Stack</vt:lpstr>
      <vt:lpstr>The LinkedStack Class</vt:lpstr>
      <vt:lpstr>Visualizing the push operation </vt:lpstr>
      <vt:lpstr>The push(C) operation (step 1)</vt:lpstr>
      <vt:lpstr>The push(C) operation (step 2)</vt:lpstr>
      <vt:lpstr>The push(C) operation (step 3)</vt:lpstr>
      <vt:lpstr>Code for the push method</vt:lpstr>
      <vt:lpstr>Result of push onto empty stack</vt:lpstr>
      <vt:lpstr>Code for the pop method</vt:lpstr>
      <vt:lpstr>PowerPoint Presentation</vt:lpstr>
      <vt:lpstr>The remaining operations</vt:lpstr>
      <vt:lpstr>Comparing Stack Implementations</vt:lpstr>
      <vt:lpstr>Which is better?</vt:lpstr>
      <vt:lpstr>PowerPoint Presentation</vt:lpstr>
      <vt:lpstr>2.9 Application: Postfix Expression Evaluator</vt:lpstr>
      <vt:lpstr>Examples</vt:lpstr>
      <vt:lpstr> Postfix Expression Evaluation Algorithm </vt:lpstr>
      <vt:lpstr>Example</vt:lpstr>
      <vt:lpstr>Example</vt:lpstr>
      <vt:lpstr>Example</vt:lpstr>
      <vt:lpstr>Example</vt:lpstr>
      <vt:lpstr>Example</vt:lpstr>
      <vt:lpstr>Example</vt:lpstr>
      <vt:lpstr>PowerPoint Presentation</vt:lpstr>
      <vt:lpstr>Example</vt:lpstr>
      <vt:lpstr>Code and Demo</vt:lpstr>
      <vt:lpstr>2.10 Stack Variations</vt:lpstr>
      <vt:lpstr>The Java Collections Framework Stack</vt:lpstr>
    </vt:vector>
  </TitlesOfParts>
  <Company>Villanova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Getting Organized</dc:title>
  <dc:creator>Daniel Thomas Joyce</dc:creator>
  <cp:lastModifiedBy>Dan</cp:lastModifiedBy>
  <cp:revision>126</cp:revision>
  <cp:lastPrinted>2016-07-07T12:46:03Z</cp:lastPrinted>
  <dcterms:created xsi:type="dcterms:W3CDTF">2006-05-31T11:48:50Z</dcterms:created>
  <dcterms:modified xsi:type="dcterms:W3CDTF">2016-07-20T03:46:09Z</dcterms:modified>
</cp:coreProperties>
</file>